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8" r:id="rId3"/>
    <p:sldId id="331" r:id="rId4"/>
    <p:sldId id="297" r:id="rId5"/>
    <p:sldId id="298" r:id="rId6"/>
    <p:sldId id="299" r:id="rId7"/>
    <p:sldId id="300" r:id="rId8"/>
    <p:sldId id="301" r:id="rId9"/>
    <p:sldId id="302" r:id="rId10"/>
    <p:sldId id="311" r:id="rId11"/>
    <p:sldId id="313" r:id="rId12"/>
    <p:sldId id="312" r:id="rId13"/>
    <p:sldId id="303" r:id="rId14"/>
    <p:sldId id="338" r:id="rId15"/>
    <p:sldId id="318" r:id="rId16"/>
    <p:sldId id="317" r:id="rId17"/>
    <p:sldId id="316" r:id="rId18"/>
    <p:sldId id="315" r:id="rId19"/>
    <p:sldId id="334" r:id="rId20"/>
    <p:sldId id="304" r:id="rId21"/>
    <p:sldId id="310" r:id="rId22"/>
    <p:sldId id="309" r:id="rId23"/>
    <p:sldId id="308" r:id="rId24"/>
    <p:sldId id="307" r:id="rId25"/>
    <p:sldId id="333" r:id="rId26"/>
    <p:sldId id="314" r:id="rId27"/>
    <p:sldId id="326" r:id="rId28"/>
    <p:sldId id="327" r:id="rId29"/>
    <p:sldId id="319" r:id="rId30"/>
    <p:sldId id="328" r:id="rId31"/>
    <p:sldId id="329" r:id="rId32"/>
    <p:sldId id="335" r:id="rId33"/>
    <p:sldId id="330" r:id="rId34"/>
    <p:sldId id="336" r:id="rId35"/>
    <p:sldId id="337" r:id="rId36"/>
    <p:sldId id="306" r:id="rId37"/>
    <p:sldId id="293" r:id="rId38"/>
    <p:sldId id="296" r:id="rId39"/>
    <p:sldId id="295" r:id="rId40"/>
    <p:sldId id="294" r:id="rId41"/>
    <p:sldId id="292" r:id="rId42"/>
    <p:sldId id="277" r:id="rId43"/>
    <p:sldId id="263" r:id="rId44"/>
    <p:sldId id="289" r:id="rId45"/>
    <p:sldId id="288" r:id="rId46"/>
    <p:sldId id="264" r:id="rId47"/>
    <p:sldId id="291" r:id="rId48"/>
    <p:sldId id="290" r:id="rId49"/>
    <p:sldId id="259" r:id="rId50"/>
    <p:sldId id="257" r:id="rId51"/>
    <p:sldId id="262" r:id="rId52"/>
    <p:sldId id="281" r:id="rId53"/>
    <p:sldId id="270" r:id="rId54"/>
    <p:sldId id="260" r:id="rId55"/>
    <p:sldId id="261" r:id="rId56"/>
    <p:sldId id="265" r:id="rId57"/>
    <p:sldId id="268" r:id="rId58"/>
    <p:sldId id="267" r:id="rId59"/>
    <p:sldId id="274" r:id="rId60"/>
    <p:sldId id="272" r:id="rId61"/>
    <p:sldId id="273" r:id="rId62"/>
    <p:sldId id="279" r:id="rId63"/>
    <p:sldId id="278" r:id="rId64"/>
    <p:sldId id="284" r:id="rId65"/>
    <p:sldId id="286" r:id="rId66"/>
    <p:sldId id="282" r:id="rId67"/>
    <p:sldId id="280" r:id="rId68"/>
    <p:sldId id="283" r:id="rId69"/>
    <p:sldId id="287" r:id="rId70"/>
    <p:sldId id="276" r:id="rId71"/>
    <p:sldId id="266" r:id="rId72"/>
    <p:sldId id="269" r:id="rId73"/>
    <p:sldId id="275" r:id="rId74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60" autoAdjust="0"/>
  </p:normalViewPr>
  <p:slideViewPr>
    <p:cSldViewPr>
      <p:cViewPr>
        <p:scale>
          <a:sx n="83" d="100"/>
          <a:sy n="83" d="100"/>
        </p:scale>
        <p:origin x="-137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16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CD63-34AC-418B-9FAB-BE2ADBB09B3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26540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2" y="4715630"/>
            <a:ext cx="5438775" cy="446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1B4B5-34E8-49C2-92C3-ABCE33F4C7F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6789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7" name="Tijdelijke aanduiding voor dia-afbeelding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Tijdelijke aanduiding voor datum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Koelen</a:t>
            </a:r>
            <a:r>
              <a:rPr lang="nl-NL" baseline="0" dirty="0" smtClean="0"/>
              <a:t> en verwarmen van de lucht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80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Geïsoleerd met hetzelfde materiaal</a:t>
            </a:r>
            <a:r>
              <a:rPr lang="nl-NL" baseline="0" dirty="0" smtClean="0"/>
              <a:t> als het pakhuis, </a:t>
            </a:r>
            <a:r>
              <a:rPr lang="nl-NL" baseline="0" dirty="0" err="1" smtClean="0"/>
              <a:t>biofoam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41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418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Luiken voor retourlucht.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74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Kaastype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tussen harde en zachte kaas (Gouda en Brie)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Nieuw type luchtverdeling nodig (praktijk proef gedaan)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44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63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Natuurlijk koudemiddel</a:t>
            </a:r>
          </a:p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bijdrage aan het broeikaseffect (GWP=1)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CO2 transkritisch (Nieuwe toepassing, lastig om componenten te krijgen)</a:t>
            </a:r>
          </a:p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IPC subsidie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Hergebruik van alle warmte (in de LBK en warmwater)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koelen en verwarmen.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te koelen condenseert vocht uit de lucht waardoor de lucht droger wordt.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lucht is echter te koud en wordt vervolgens opgewarmd met de energie die d.m.v. de koeling uit de lucht is onttrokken.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Luik voor</a:t>
            </a:r>
            <a:r>
              <a:rPr lang="nl-NL" baseline="0" dirty="0" smtClean="0"/>
              <a:t> retourlucht.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Bevochtigen door open verbinding tussen de pakhuislucht en het grondwater onder de stellingen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Bevochtigen door open verbinding tussen de pakhuislucht en het grondwater onder de stellingen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Sensoren in machinekamer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LBK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noProof="0" dirty="0" smtClean="0"/>
              <a:t>Eine gute Klima-Anlage soll diese drei Parameter regeln.</a:t>
            </a:r>
          </a:p>
          <a:p>
            <a:r>
              <a:rPr lang="de-DE" baseline="0" noProof="0" dirty="0" smtClean="0"/>
              <a:t> </a:t>
            </a:r>
            <a:endParaRPr lang="de-DE" noProof="0" dirty="0" smtClean="0"/>
          </a:p>
          <a:p>
            <a:r>
              <a:rPr lang="de-DE" noProof="0" dirty="0" smtClean="0"/>
              <a:t>Weil ich nicht soviel Zeit</a:t>
            </a:r>
            <a:r>
              <a:rPr lang="de-DE" baseline="0" noProof="0" dirty="0" smtClean="0"/>
              <a:t> habe bekommen für diese Präsentation will ich nur zwei praktische Sachen behandeln im Bereich der relative Luftfeuchtigkeit.</a:t>
            </a:r>
            <a:endParaRPr lang="de-DE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Beispiel</a:t>
            </a:r>
          </a:p>
          <a:p>
            <a:endParaRPr lang="de-DE" noProof="0" dirty="0" smtClean="0"/>
          </a:p>
          <a:p>
            <a:r>
              <a:rPr lang="de-DE" noProof="0" dirty="0" smtClean="0"/>
              <a:t>Isolierung</a:t>
            </a:r>
            <a:r>
              <a:rPr lang="de-DE" baseline="0" noProof="0" dirty="0" smtClean="0"/>
              <a:t> verzögert die Wärmetransmission.</a:t>
            </a:r>
            <a:endParaRPr lang="de-DE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45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 smtClean="0"/>
              <a:t>Hierdoor meer kaas maken en/of langer doorrijpen.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404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46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Beispiel.</a:t>
            </a:r>
          </a:p>
          <a:p>
            <a:endParaRPr lang="de-DE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47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48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49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50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Niedrige </a:t>
            </a:r>
            <a:r>
              <a:rPr lang="de-DE" noProof="0" dirty="0" err="1" smtClean="0"/>
              <a:t>rF</a:t>
            </a:r>
            <a:r>
              <a:rPr lang="de-DE" noProof="0" dirty="0" smtClean="0"/>
              <a:t> kosten Kilos Käse.</a:t>
            </a:r>
          </a:p>
          <a:p>
            <a:endParaRPr lang="de-DE" noProof="0" dirty="0" smtClean="0"/>
          </a:p>
          <a:p>
            <a:r>
              <a:rPr lang="de-DE" noProof="0" dirty="0" smtClean="0"/>
              <a:t>Bei Weichkäse ist</a:t>
            </a:r>
            <a:r>
              <a:rPr lang="de-DE" baseline="0" noProof="0" dirty="0" smtClean="0"/>
              <a:t> oft eine höhere relative Feuchtigkeit nötig um eine Kultur wachsen zu lassen. (</a:t>
            </a:r>
            <a:r>
              <a:rPr lang="de-DE" baseline="0" noProof="0" dirty="0" err="1" smtClean="0"/>
              <a:t>zB</a:t>
            </a:r>
            <a:r>
              <a:rPr lang="de-DE" baseline="0" noProof="0" dirty="0" smtClean="0"/>
              <a:t>. Blauschimmel, Brie, Rotschmiere,…) </a:t>
            </a:r>
          </a:p>
          <a:p>
            <a:r>
              <a:rPr lang="de-DE" baseline="0" noProof="0" dirty="0" smtClean="0"/>
              <a:t>Manchmal bis zum 98%.</a:t>
            </a:r>
          </a:p>
          <a:p>
            <a:r>
              <a:rPr lang="de-DE" baseline="0" noProof="0" dirty="0" smtClean="0"/>
              <a:t>Eine niedrige </a:t>
            </a:r>
            <a:r>
              <a:rPr lang="de-DE" baseline="0" noProof="0" dirty="0" err="1" smtClean="0"/>
              <a:t>rF</a:t>
            </a:r>
            <a:r>
              <a:rPr lang="de-DE" baseline="0" noProof="0" dirty="0" smtClean="0"/>
              <a:t> verursacht dann nicht nur zu viel Gewichtsverlust aber auch schlechte Käse, die Kultur kann nicht gut wachsen.  </a:t>
            </a:r>
            <a:endParaRPr lang="de-DE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51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54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55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Onafhankelijk</a:t>
            </a:r>
            <a:r>
              <a:rPr lang="nl-NL" baseline="0" dirty="0" smtClean="0"/>
              <a:t> van de buiten condities, zomer of winter.</a:t>
            </a:r>
          </a:p>
          <a:p>
            <a:r>
              <a:rPr lang="nl-NL" baseline="0" dirty="0" smtClean="0"/>
              <a:t>Hier is uiteraard de wijze van bouwen ook erg belangrijk.</a:t>
            </a:r>
          </a:p>
          <a:p>
            <a:r>
              <a:rPr lang="nl-NL" baseline="0" dirty="0" smtClean="0"/>
              <a:t>Goede samen werking met het bouwbedrijf NAP.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584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2" y="4811690"/>
            <a:ext cx="5438775" cy="37343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56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57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58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cooler with airsock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59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Humidifier tube</a:t>
            </a:r>
            <a:r>
              <a:rPr lang="en-US" baseline="0" dirty="0" smtClean="0"/>
              <a:t> (ultra sonic)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60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cabinet</a:t>
            </a:r>
          </a:p>
          <a:p>
            <a:r>
              <a:rPr lang="en-US" dirty="0" smtClean="0"/>
              <a:t>Humidifier</a:t>
            </a:r>
          </a:p>
          <a:p>
            <a:r>
              <a:rPr lang="en-US" dirty="0" smtClean="0"/>
              <a:t>Reverse osmosis unit, on the next picture you will get a better look on it.</a:t>
            </a:r>
          </a:p>
          <a:p>
            <a:r>
              <a:rPr lang="en-US" dirty="0" smtClean="0"/>
              <a:t>Technician PS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61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Reverse osmosis unit for potable water.  For </a:t>
            </a:r>
            <a:r>
              <a:rPr lang="en-US" dirty="0" err="1" smtClean="0"/>
              <a:t>descaling</a:t>
            </a:r>
            <a:r>
              <a:rPr lang="en-US" dirty="0" smtClean="0"/>
              <a:t> the water.</a:t>
            </a:r>
          </a:p>
          <a:p>
            <a:r>
              <a:rPr lang="en-US" dirty="0" smtClean="0"/>
              <a:t>Temperature &amp; humidity</a:t>
            </a:r>
            <a:r>
              <a:rPr lang="en-US" baseline="0" dirty="0" smtClean="0"/>
              <a:t> sensor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cabinet</a:t>
            </a:r>
            <a:r>
              <a:rPr lang="en-US" baseline="0" dirty="0" smtClean="0"/>
              <a:t> with controller and web server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</a:t>
            </a:r>
            <a:r>
              <a:rPr lang="en-US" baseline="0" dirty="0" smtClean="0"/>
              <a:t> control via Intern.et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64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65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De kwaliteit begint uiteraard bij de koeien.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De klimaatbeheersing draagt hier aan bij tijdens de rijping.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Smaakvorming en vochtverlies zijn erg belangrijk.</a:t>
            </a:r>
            <a:endParaRPr lang="nl-NL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4020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found this picture on the internet when I was searching for artisanal cheese makers.</a:t>
            </a:r>
          </a:p>
          <a:p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have a great job.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66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90588" y="744538"/>
            <a:ext cx="5016500" cy="37623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731840" y="4735478"/>
            <a:ext cx="5438775" cy="44679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71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72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op 12 kg uit de pekel en op 8 kg uit het pakhuis na een half jaar. Dat kost een hoop geld.</a:t>
            </a:r>
          </a:p>
          <a:p>
            <a:r>
              <a:rPr lang="nl-NL" dirty="0" smtClean="0"/>
              <a:t>Uiteindelijk moet ook Jan Dirk geld verdienen.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92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Zoveel mogelijk gebruik maken van natuurlijke, herbruikbare en/of recyclebare materialen.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47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Temperatuur en RV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29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Behandelde</a:t>
            </a:r>
            <a:r>
              <a:rPr lang="nl-NL" baseline="0" dirty="0" smtClean="0"/>
              <a:t> lucht naar de kaas brengen.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1B4B5-34E8-49C2-92C3-ABCE33F4C7FE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2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D652-6E5E-48A3-A329-70C7D3C5CA76}" type="datetimeFigureOut">
              <a:rPr lang="nl-NL" smtClean="0"/>
              <a:pPr/>
              <a:t>27-3-2015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5C42-5F76-44B8-8C43-CF2F10EFAD7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s-koeltechniek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4491990"/>
            <a:ext cx="9144000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6781800" y="6659884"/>
            <a:ext cx="1828800" cy="1981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05600" y="5562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</a:p>
          <a:p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Maagdenburgstraat 40</a:t>
            </a:r>
          </a:p>
          <a:p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NL-7421 ZE   Deventer</a:t>
            </a:r>
          </a:p>
          <a:p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T: +31570624784</a:t>
            </a:r>
          </a:p>
          <a:p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E: </a:t>
            </a:r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hlinkClick r:id="rId3"/>
              </a:rPr>
              <a:t>info@ps-koeltechniek.nl</a:t>
            </a:r>
            <a:endParaRPr lang="nl-NL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nl-NL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nl-NL" sz="1000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ndoorn@ps-koeltechniek.nl</a:t>
            </a:r>
            <a:endParaRPr lang="nl-NL" sz="1000" u="sng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43738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44196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219200" y="1447800"/>
            <a:ext cx="6629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Remeker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</a:t>
            </a:r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kaaspakhuis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4600" y="37908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Nico Doorn - PS Koeltechniek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78180" y="547684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Opening kaaspakhuis Remeker</a:t>
            </a:r>
          </a:p>
          <a:p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Lunteren</a:t>
            </a:r>
          </a:p>
          <a:p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02-04-2015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041"/>
            <a:ext cx="1600200" cy="1130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290146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Klimaatbeheersing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Luchtbehandelingskast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Drie hoofdcomponenten</a:t>
            </a:r>
          </a:p>
        </p:txBody>
      </p:sp>
    </p:spTree>
    <p:extLst>
      <p:ext uri="{BB962C8B-B14F-4D97-AF65-F5344CB8AC3E}">
        <p14:creationId xmlns:p14="http://schemas.microsoft.com/office/powerpoint/2010/main" val="42935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Klimaatbeheersing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Luchtbehandelingskast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Luchtverdeelsysteem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Drie hoofdcomponenten</a:t>
            </a:r>
          </a:p>
        </p:txBody>
      </p:sp>
    </p:spTree>
    <p:extLst>
      <p:ext uri="{BB962C8B-B14F-4D97-AF65-F5344CB8AC3E}">
        <p14:creationId xmlns:p14="http://schemas.microsoft.com/office/powerpoint/2010/main" val="42935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Klimaatbeheersing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Luchtbehandelingskast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Luchtverdeelsysteem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Koelinstallatie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Drie hoofdcomponenten</a:t>
            </a:r>
          </a:p>
        </p:txBody>
      </p:sp>
    </p:spTree>
    <p:extLst>
      <p:ext uri="{BB962C8B-B14F-4D97-AF65-F5344CB8AC3E}">
        <p14:creationId xmlns:p14="http://schemas.microsoft.com/office/powerpoint/2010/main" val="42935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29791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Transporteren van lucht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751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Transporteren van lucht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42511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Transporteren van lucht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42511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Transporteren van lucht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Verwarmen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42511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2057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Transporteren van lucht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Verwarmen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42511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19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Luchtbehandelingskast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676400"/>
            <a:ext cx="5600700" cy="3733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43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52425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14544"/>
            <a:ext cx="3427215" cy="24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vak 17"/>
          <p:cNvSpPr txBox="1"/>
          <p:nvPr/>
        </p:nvSpPr>
        <p:spPr>
          <a:xfrm>
            <a:off x="5029200" y="106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Koeltechniek &amp; klimaatbeheersing</a:t>
            </a:r>
            <a:endParaRPr lang="nl-NL" sz="16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5029200" y="1295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sz="1200" dirty="0" smtClean="0"/>
              <a:t> Zuivel</a:t>
            </a:r>
          </a:p>
          <a:p>
            <a:pPr>
              <a:buFontTx/>
              <a:buChar char="-"/>
            </a:pPr>
            <a:r>
              <a:rPr lang="nl-NL" sz="1200" dirty="0" smtClean="0"/>
              <a:t> Chocolade en suikerwerken </a:t>
            </a:r>
          </a:p>
          <a:p>
            <a:pPr>
              <a:buFontTx/>
              <a:buChar char="-"/>
            </a:pPr>
            <a:r>
              <a:rPr lang="nl-NL" sz="1200" dirty="0" smtClean="0"/>
              <a:t> Vlees &amp; vleesproducten</a:t>
            </a:r>
          </a:p>
          <a:p>
            <a:pPr>
              <a:buFontTx/>
              <a:buChar char="-"/>
            </a:pPr>
            <a:r>
              <a:rPr lang="nl-NL" sz="1200" dirty="0" smtClean="0"/>
              <a:t> Groente, aardappelen en fruit</a:t>
            </a:r>
          </a:p>
          <a:p>
            <a:pPr>
              <a:buFontTx/>
              <a:buChar char="-"/>
            </a:pPr>
            <a:r>
              <a:rPr lang="nl-NL" sz="1200" dirty="0" smtClean="0"/>
              <a:t> Opslag &amp; logistiek</a:t>
            </a:r>
          </a:p>
          <a:p>
            <a:pPr>
              <a:buFontTx/>
              <a:buChar char="-"/>
            </a:pPr>
            <a:r>
              <a:rPr lang="nl-NL" sz="1200" dirty="0" smtClean="0"/>
              <a:t> Vis</a:t>
            </a:r>
          </a:p>
          <a:p>
            <a:pPr>
              <a:buFontTx/>
              <a:buChar char="-"/>
            </a:pPr>
            <a:r>
              <a:rPr lang="nl-NL" sz="1200" dirty="0" smtClean="0"/>
              <a:t> Industriële klimaatbeheersing (productieruimten)</a:t>
            </a:r>
          </a:p>
          <a:p>
            <a:pPr>
              <a:buFontTx/>
              <a:buChar char="-"/>
            </a:pPr>
            <a:r>
              <a:rPr lang="nl-NL" sz="1200" dirty="0" smtClean="0"/>
              <a:t> Comfort airconditioning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Koeltechniek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29200" y="2938046"/>
            <a:ext cx="138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 </a:t>
            </a:r>
            <a:r>
              <a:rPr lang="de-DE" sz="1600" dirty="0" err="1" smtClean="0"/>
              <a:t>Zelfkazer</a:t>
            </a:r>
            <a:endParaRPr lang="de-DE" sz="1600" dirty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Luchtverdeelsysteem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975360" y="2819400"/>
            <a:ext cx="719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Iets nieuws</a:t>
            </a:r>
          </a:p>
        </p:txBody>
      </p:sp>
    </p:spTree>
    <p:extLst>
      <p:ext uri="{BB962C8B-B14F-4D97-AF65-F5344CB8AC3E}">
        <p14:creationId xmlns:p14="http://schemas.microsoft.com/office/powerpoint/2010/main" val="3299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Luchtverdeelsysteem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Verdelen van de lucht over het gehele pakhuis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3473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Luchtverdeelsysteem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Verdelen van de lucht over het gehele pakhuis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447800" y="2362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luchtsnelheid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relatieve vochtigheid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temperatuur</a:t>
            </a:r>
          </a:p>
        </p:txBody>
      </p:sp>
    </p:spTree>
    <p:extLst>
      <p:ext uri="{BB962C8B-B14F-4D97-AF65-F5344CB8AC3E}">
        <p14:creationId xmlns:p14="http://schemas.microsoft.com/office/powerpoint/2010/main" val="3473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18288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Luchtverdeelsysteem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Verdelen van de lucht over het gehele pakhuis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447800" y="2362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luchtsnelheid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relatieve vochtigheid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temperatuur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447800" y="324063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Toevoerlucht d.m.v. luchtkanalen en regelbare inblaasopeningen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Retourlucht via luiken in de vloeren</a:t>
            </a:r>
          </a:p>
          <a:p>
            <a:pPr marL="285750" indent="-285750">
              <a:buFontTx/>
              <a:buChar char="-"/>
            </a:pP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Luchtverdeelsysteem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Verdelen van de lucht over het gehele pakhuis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447800" y="2362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luchtsnelheid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relatieve vochtigheid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 temperatuur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447800" y="32766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Toevoer d.m.v. luchtkanalen en regelbare inblaasmonden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Retour via luiken in de vloeren</a:t>
            </a:r>
          </a:p>
          <a:p>
            <a:pPr marL="285750" indent="-285750">
              <a:buFontTx/>
              <a:buChar char="-"/>
            </a:pP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73608" y="4419600"/>
            <a:ext cx="765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Gelijkmatige, uniforme kaasrijping in het hele pakhuis</a:t>
            </a:r>
          </a:p>
        </p:txBody>
      </p:sp>
    </p:spTree>
    <p:extLst>
      <p:ext uri="{BB962C8B-B14F-4D97-AF65-F5344CB8AC3E}">
        <p14:creationId xmlns:p14="http://schemas.microsoft.com/office/powerpoint/2010/main" val="3473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6000"/>
            <a:ext cx="3390900" cy="22606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Luchtverdeelsysteem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W:\Klanten bestaand\Remeker Lunteren\IPC-Project 14.07.422\5. Tekeningen, foto's\Foto's\Foto's presentatie\IMG_1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11" y="3200401"/>
            <a:ext cx="1850189" cy="27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7991" y="1840308"/>
            <a:ext cx="3594101" cy="20216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" y="3505200"/>
            <a:ext cx="3048000" cy="20320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3" y="1063242"/>
            <a:ext cx="2755287" cy="18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975360" y="2819400"/>
            <a:ext cx="719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Iets nieuws</a:t>
            </a:r>
          </a:p>
        </p:txBody>
      </p:sp>
    </p:spTree>
    <p:extLst>
      <p:ext uri="{BB962C8B-B14F-4D97-AF65-F5344CB8AC3E}">
        <p14:creationId xmlns:p14="http://schemas.microsoft.com/office/powerpoint/2010/main" val="24530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975360" y="2819400"/>
            <a:ext cx="719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Iets nieuws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219200" y="3957935"/>
            <a:ext cx="413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216152" y="3496270"/>
            <a:ext cx="587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Natuurlijk koudemiddel  </a:t>
            </a:r>
          </a:p>
        </p:txBody>
      </p:sp>
    </p:spTree>
    <p:extLst>
      <p:ext uri="{BB962C8B-B14F-4D97-AF65-F5344CB8AC3E}">
        <p14:creationId xmlns:p14="http://schemas.microsoft.com/office/powerpoint/2010/main" val="27875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975360" y="2819400"/>
            <a:ext cx="719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Iets nieuws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219200" y="3957935"/>
            <a:ext cx="413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</a:t>
            </a:r>
            <a:r>
              <a:rPr lang="nl-NL" sz="2400" baseline="-25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transkritisch 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216152" y="3496270"/>
            <a:ext cx="587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Natuurlijk koudemiddel  </a:t>
            </a:r>
          </a:p>
        </p:txBody>
      </p:sp>
    </p:spTree>
    <p:extLst>
      <p:ext uri="{BB962C8B-B14F-4D97-AF65-F5344CB8AC3E}">
        <p14:creationId xmlns:p14="http://schemas.microsoft.com/office/powerpoint/2010/main" val="19602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29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23431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43000"/>
            <a:ext cx="6743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Verwarmen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33827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92486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Koelen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Verwarmen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33827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Koelinstallatie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657600" cy="24384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667000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Bevochtiging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219200" y="1752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 de kaas</a:t>
            </a:r>
            <a:endParaRPr lang="nl-NL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 contact met het grondwater</a:t>
            </a:r>
          </a:p>
        </p:txBody>
      </p:sp>
    </p:spTree>
    <p:extLst>
      <p:ext uri="{BB962C8B-B14F-4D97-AF65-F5344CB8AC3E}">
        <p14:creationId xmlns:p14="http://schemas.microsoft.com/office/powerpoint/2010/main" val="5126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Bevochtiging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456" y="2202656"/>
            <a:ext cx="44958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Veiligheid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219200" y="1365504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nl-NL" sz="2400" baseline="-25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detectie</a:t>
            </a:r>
            <a:endParaRPr lang="nl-NL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 d.m.v. licht en geluid</a:t>
            </a:r>
          </a:p>
          <a:p>
            <a:pPr marL="342900" indent="-342900">
              <a:buFontTx/>
              <a:buChar char="-"/>
            </a:pPr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Veiligheidskleppen voor afblazen CO</a:t>
            </a:r>
            <a:r>
              <a:rPr lang="nl-NL" sz="2400" baseline="-25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733800" cy="24892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921000"/>
            <a:ext cx="14287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Vragen???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386798"/>
            <a:ext cx="6946900" cy="43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</p:spTree>
    <p:extLst>
      <p:ext uri="{BB962C8B-B14F-4D97-AF65-F5344CB8AC3E}">
        <p14:creationId xmlns:p14="http://schemas.microsoft.com/office/powerpoint/2010/main" val="3321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</p:spTree>
    <p:extLst>
      <p:ext uri="{BB962C8B-B14F-4D97-AF65-F5344CB8AC3E}">
        <p14:creationId xmlns:p14="http://schemas.microsoft.com/office/powerpoint/2010/main" val="3321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39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</p:spTree>
    <p:extLst>
      <p:ext uri="{BB962C8B-B14F-4D97-AF65-F5344CB8AC3E}">
        <p14:creationId xmlns:p14="http://schemas.microsoft.com/office/powerpoint/2010/main" val="3321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Wensen</a:t>
            </a:r>
            <a:endParaRPr lang="nl-NL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447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Groter pakhuis</a:t>
            </a:r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</p:spTree>
    <p:extLst>
      <p:ext uri="{BB962C8B-B14F-4D97-AF65-F5344CB8AC3E}">
        <p14:creationId xmlns:p14="http://schemas.microsoft.com/office/powerpoint/2010/main" val="3321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</p:spTree>
    <p:extLst>
      <p:ext uri="{BB962C8B-B14F-4D97-AF65-F5344CB8AC3E}">
        <p14:creationId xmlns:p14="http://schemas.microsoft.com/office/powerpoint/2010/main" val="3321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 2014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2590800"/>
            <a:ext cx="3581400" cy="1295400"/>
          </a:xfrm>
          <a:prstGeom prst="rect">
            <a:avLst/>
          </a:prstGeom>
        </p:spPr>
        <p:txBody>
          <a:bodyPr/>
          <a:lstStyle/>
          <a:p>
            <a:pPr marL="328613" marR="0" lvl="0" indent="-328613" algn="l" defTabSz="877888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</a:t>
            </a:r>
            <a:r>
              <a:rPr lang="de-DE" sz="2000" kern="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kumimoji="0" lang="de-DE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= Temperatur</a:t>
            </a:r>
          </a:p>
          <a:p>
            <a:pPr marL="328613" marR="0" lvl="0" indent="-328613" algn="l" defTabSz="877888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err="1" smtClean="0">
                <a:latin typeface="Tahoma" pitchFamily="34" charset="0"/>
                <a:cs typeface="Tahoma" pitchFamily="34" charset="0"/>
              </a:rPr>
              <a:t>rF</a:t>
            </a:r>
            <a:r>
              <a:rPr kumimoji="0" lang="de-DE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= Relative</a:t>
            </a:r>
            <a:r>
              <a:rPr kumimoji="0" lang="de-DE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Luftfeuchtigkeit</a:t>
            </a:r>
            <a:endParaRPr kumimoji="0" lang="de-DE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28613" marR="0" lvl="0" indent="-328613" algn="l" defTabSz="877888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V	= Luftgeschwindigkeit</a:t>
            </a:r>
            <a:endParaRPr kumimoji="0" lang="de-DE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Wichtige Prozess Parameters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4" name="Groep 23"/>
          <p:cNvGrpSpPr/>
          <p:nvPr/>
        </p:nvGrpSpPr>
        <p:grpSpPr>
          <a:xfrm>
            <a:off x="4267200" y="2279650"/>
            <a:ext cx="3048000" cy="1682750"/>
            <a:chOff x="4267200" y="2279650"/>
            <a:chExt cx="3048000" cy="1682750"/>
          </a:xfrm>
        </p:grpSpPr>
        <p:grpSp>
          <p:nvGrpSpPr>
            <p:cNvPr id="19" name="Groep 18"/>
            <p:cNvGrpSpPr/>
            <p:nvPr/>
          </p:nvGrpSpPr>
          <p:grpSpPr>
            <a:xfrm>
              <a:off x="4419600" y="2279650"/>
              <a:ext cx="2743200" cy="1682750"/>
              <a:chOff x="4419600" y="2279650"/>
              <a:chExt cx="2743200" cy="1682750"/>
            </a:xfrm>
          </p:grpSpPr>
          <p:graphicFrame>
            <p:nvGraphicFramePr>
              <p:cNvPr id="11" name="Object 2"/>
              <p:cNvGraphicFramePr>
                <a:graphicFrameLocks noChangeAspect="1"/>
              </p:cNvGraphicFramePr>
              <p:nvPr/>
            </p:nvGraphicFramePr>
            <p:xfrm>
              <a:off x="4419600" y="2279650"/>
              <a:ext cx="2601913" cy="168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57" name="DWG TrueView Drawing" r:id="rId4" imgW="8896320" imgH="4896000" progId="DWGTrueView.Drawing.19">
                      <p:embed/>
                    </p:oleObj>
                  </mc:Choice>
                  <mc:Fallback>
                    <p:oleObj name="DWG TrueView Drawing" r:id="rId4" imgW="8896320" imgH="4896000" progId="DWGTrueView.Drawing.19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0921" t="48824" r="47224" b="21176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2279650"/>
                            <a:ext cx="2601913" cy="1682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hthoek 16"/>
              <p:cNvSpPr/>
              <p:nvPr/>
            </p:nvSpPr>
            <p:spPr>
              <a:xfrm>
                <a:off x="4419600" y="3505200"/>
                <a:ext cx="2438400" cy="76200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hthoek 17"/>
              <p:cNvSpPr/>
              <p:nvPr/>
            </p:nvSpPr>
            <p:spPr>
              <a:xfrm>
                <a:off x="4419600" y="2590800"/>
                <a:ext cx="2743200" cy="76200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hthoek 19"/>
            <p:cNvSpPr/>
            <p:nvPr/>
          </p:nvSpPr>
          <p:spPr>
            <a:xfrm rot="1477916">
              <a:off x="43434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hthoek 20"/>
            <p:cNvSpPr/>
            <p:nvPr/>
          </p:nvSpPr>
          <p:spPr>
            <a:xfrm rot="1132715">
              <a:off x="7086600" y="25146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hthoek 21"/>
            <p:cNvSpPr/>
            <p:nvPr/>
          </p:nvSpPr>
          <p:spPr>
            <a:xfrm rot="20621380">
              <a:off x="4267200" y="25146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67818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228600" y="1066800"/>
            <a:ext cx="2762250" cy="2905125"/>
            <a:chOff x="0" y="0"/>
            <a:chExt cx="2762250" cy="2905125"/>
          </a:xfrm>
        </p:grpSpPr>
        <p:sp>
          <p:nvSpPr>
            <p:cNvPr id="31" name="Rechthoek 30"/>
            <p:cNvSpPr/>
            <p:nvPr/>
          </p:nvSpPr>
          <p:spPr>
            <a:xfrm>
              <a:off x="904874" y="57150"/>
              <a:ext cx="666751" cy="2819400"/>
            </a:xfrm>
            <a:prstGeom prst="rect">
              <a:avLst/>
            </a:prstGeom>
            <a:blipFill dpi="0" rotWithShape="1">
              <a:blip r:embed="rId3" cstate="print">
                <a:alphaModFix amt="61000"/>
              </a:blip>
              <a:srcRect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266700" y="990600"/>
              <a:ext cx="590550" cy="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1619250" y="1981200"/>
              <a:ext cx="590550" cy="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 rot="16200000" flipH="1">
              <a:off x="890588" y="1157287"/>
              <a:ext cx="695325" cy="66675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 rot="16200000" flipH="1">
              <a:off x="1514476" y="1885951"/>
              <a:ext cx="161928" cy="47626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 rot="16200000" flipH="1">
              <a:off x="790574" y="1038226"/>
              <a:ext cx="161928" cy="47626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hoek 36"/>
            <p:cNvSpPr/>
            <p:nvPr/>
          </p:nvSpPr>
          <p:spPr>
            <a:xfrm>
              <a:off x="828675" y="0"/>
              <a:ext cx="838200" cy="857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38" name="Rechthoek 37"/>
            <p:cNvSpPr/>
            <p:nvPr/>
          </p:nvSpPr>
          <p:spPr>
            <a:xfrm>
              <a:off x="809625" y="2819400"/>
              <a:ext cx="838200" cy="857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39" name="Tekstvak 16"/>
            <p:cNvSpPr txBox="1"/>
            <p:nvPr/>
          </p:nvSpPr>
          <p:spPr>
            <a:xfrm>
              <a:off x="0" y="104774"/>
              <a:ext cx="704850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Außen</a:t>
              </a:r>
              <a:endParaRPr lang="de-DE" sz="1100" dirty="0"/>
            </a:p>
          </p:txBody>
        </p:sp>
        <p:sp>
          <p:nvSpPr>
            <p:cNvPr id="40" name="Tekstvak 17"/>
            <p:cNvSpPr txBox="1"/>
            <p:nvPr/>
          </p:nvSpPr>
          <p:spPr>
            <a:xfrm>
              <a:off x="1743075" y="114300"/>
              <a:ext cx="704850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Innen</a:t>
              </a:r>
              <a:endParaRPr lang="de-DE" sz="1100" dirty="0"/>
            </a:p>
          </p:txBody>
        </p:sp>
        <p:sp>
          <p:nvSpPr>
            <p:cNvPr id="41" name="Tekstvak 18"/>
            <p:cNvSpPr txBox="1"/>
            <p:nvPr/>
          </p:nvSpPr>
          <p:spPr>
            <a:xfrm>
              <a:off x="0" y="695325"/>
              <a:ext cx="514350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dirty="0" smtClean="0"/>
                <a:t>25 °C</a:t>
              </a:r>
              <a:endParaRPr lang="de-DE" sz="1100" dirty="0"/>
            </a:p>
          </p:txBody>
        </p:sp>
        <p:sp>
          <p:nvSpPr>
            <p:cNvPr id="42" name="Tekstvak 19"/>
            <p:cNvSpPr txBox="1"/>
            <p:nvPr/>
          </p:nvSpPr>
          <p:spPr>
            <a:xfrm>
              <a:off x="2247900" y="1847850"/>
              <a:ext cx="514350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dirty="0" smtClean="0"/>
                <a:t>13 °C</a:t>
              </a:r>
              <a:endParaRPr lang="de-DE" sz="1100" dirty="0"/>
            </a:p>
          </p:txBody>
        </p:sp>
      </p:grpSp>
      <p:sp>
        <p:nvSpPr>
          <p:cNvPr id="43" name="Tekstvak 42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Isolierung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228600" y="1066800"/>
            <a:ext cx="2762250" cy="2905125"/>
            <a:chOff x="0" y="0"/>
            <a:chExt cx="2762250" cy="2905125"/>
          </a:xfrm>
        </p:grpSpPr>
        <p:sp>
          <p:nvSpPr>
            <p:cNvPr id="31" name="Rechthoek 30"/>
            <p:cNvSpPr/>
            <p:nvPr/>
          </p:nvSpPr>
          <p:spPr>
            <a:xfrm>
              <a:off x="904874" y="57150"/>
              <a:ext cx="666751" cy="2819400"/>
            </a:xfrm>
            <a:prstGeom prst="rect">
              <a:avLst/>
            </a:prstGeom>
            <a:blipFill dpi="0" rotWithShape="1">
              <a:blip r:embed="rId3" cstate="print">
                <a:alphaModFix amt="61000"/>
              </a:blip>
              <a:srcRect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266700" y="990600"/>
              <a:ext cx="590550" cy="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1619250" y="1981200"/>
              <a:ext cx="590550" cy="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 rot="16200000" flipH="1">
              <a:off x="890588" y="1157287"/>
              <a:ext cx="695325" cy="66675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 rot="16200000" flipH="1">
              <a:off x="1514476" y="1885951"/>
              <a:ext cx="161928" cy="47626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 rot="16200000" flipH="1">
              <a:off x="790574" y="1038226"/>
              <a:ext cx="161928" cy="47626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hoek 36"/>
            <p:cNvSpPr/>
            <p:nvPr/>
          </p:nvSpPr>
          <p:spPr>
            <a:xfrm>
              <a:off x="828675" y="0"/>
              <a:ext cx="838200" cy="857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38" name="Rechthoek 37"/>
            <p:cNvSpPr/>
            <p:nvPr/>
          </p:nvSpPr>
          <p:spPr>
            <a:xfrm>
              <a:off x="809625" y="2819400"/>
              <a:ext cx="838200" cy="857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39" name="Tekstvak 16"/>
            <p:cNvSpPr txBox="1"/>
            <p:nvPr/>
          </p:nvSpPr>
          <p:spPr>
            <a:xfrm>
              <a:off x="0" y="104774"/>
              <a:ext cx="704850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Außen</a:t>
              </a:r>
              <a:endParaRPr lang="de-DE" sz="1100" dirty="0"/>
            </a:p>
          </p:txBody>
        </p:sp>
        <p:sp>
          <p:nvSpPr>
            <p:cNvPr id="40" name="Tekstvak 17"/>
            <p:cNvSpPr txBox="1"/>
            <p:nvPr/>
          </p:nvSpPr>
          <p:spPr>
            <a:xfrm>
              <a:off x="1743075" y="114300"/>
              <a:ext cx="704850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Innen</a:t>
              </a:r>
              <a:endParaRPr lang="de-DE" sz="1100" dirty="0"/>
            </a:p>
          </p:txBody>
        </p:sp>
        <p:sp>
          <p:nvSpPr>
            <p:cNvPr id="41" name="Tekstvak 18"/>
            <p:cNvSpPr txBox="1"/>
            <p:nvPr/>
          </p:nvSpPr>
          <p:spPr>
            <a:xfrm>
              <a:off x="0" y="695325"/>
              <a:ext cx="514350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dirty="0" smtClean="0"/>
                <a:t>25 °C</a:t>
              </a:r>
              <a:endParaRPr lang="de-DE" sz="1100" dirty="0"/>
            </a:p>
          </p:txBody>
        </p:sp>
        <p:sp>
          <p:nvSpPr>
            <p:cNvPr id="42" name="Tekstvak 19"/>
            <p:cNvSpPr txBox="1"/>
            <p:nvPr/>
          </p:nvSpPr>
          <p:spPr>
            <a:xfrm>
              <a:off x="2247900" y="1847850"/>
              <a:ext cx="514350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dirty="0" smtClean="0"/>
                <a:t>13 °C</a:t>
              </a:r>
              <a:endParaRPr lang="de-DE" sz="1100" dirty="0"/>
            </a:p>
          </p:txBody>
        </p:sp>
      </p:grpSp>
      <p:sp>
        <p:nvSpPr>
          <p:cNvPr id="43" name="Tekstvak 42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Isolierung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9" name="Groep 48"/>
          <p:cNvGrpSpPr/>
          <p:nvPr/>
        </p:nvGrpSpPr>
        <p:grpSpPr>
          <a:xfrm>
            <a:off x="3181349" y="1143000"/>
            <a:ext cx="5353051" cy="2133600"/>
            <a:chOff x="3257549" y="3886200"/>
            <a:chExt cx="4972051" cy="1990725"/>
          </a:xfrm>
        </p:grpSpPr>
        <p:sp>
          <p:nvSpPr>
            <p:cNvPr id="29" name="Tekstvak 23"/>
            <p:cNvSpPr txBox="1"/>
            <p:nvPr/>
          </p:nvSpPr>
          <p:spPr>
            <a:xfrm>
              <a:off x="3257549" y="3886200"/>
              <a:ext cx="4972051" cy="19907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dirty="0" smtClean="0"/>
                <a:t>Änderung</a:t>
              </a:r>
              <a:r>
                <a:rPr lang="de-DE" sz="1400" b="1" dirty="0" smtClean="0">
                  <a:solidFill>
                    <a:schemeClr val="dk1"/>
                  </a:solidFill>
                </a:rPr>
                <a:t> der Raumkonditionen verursacht durch Transmission Wärme</a:t>
              </a:r>
              <a:endParaRPr lang="de-DE" sz="1400" b="1" dirty="0" smtClean="0"/>
            </a:p>
            <a:p>
              <a:endParaRPr lang="de-DE" sz="1100" dirty="0" smtClean="0"/>
            </a:p>
            <a:p>
              <a:r>
                <a:rPr lang="de-DE" sz="1100" dirty="0" smtClean="0"/>
                <a:t>Raumabmessungen L x B x H	5 x 5 x 3 m</a:t>
              </a:r>
            </a:p>
            <a:p>
              <a:endParaRPr lang="de-DE" sz="1100" dirty="0" smtClean="0"/>
            </a:p>
            <a:p>
              <a:r>
                <a:rPr lang="de-DE" sz="1100" dirty="0" smtClean="0"/>
                <a:t>		</a:t>
              </a:r>
              <a:r>
                <a:rPr lang="de-DE" dirty="0"/>
                <a:t> </a:t>
              </a:r>
              <a:r>
                <a:rPr lang="de-DE" dirty="0" smtClean="0"/>
                <a:t>                  </a:t>
              </a:r>
              <a:r>
                <a:rPr lang="de-DE" sz="1100" dirty="0" smtClean="0"/>
                <a:t>Basis  Raum Konditionen</a:t>
              </a:r>
            </a:p>
            <a:p>
              <a:r>
                <a:rPr lang="de-DE" sz="1100" dirty="0" smtClean="0"/>
                <a:t>Dicke Isolierung		13</a:t>
              </a:r>
              <a:r>
                <a:rPr lang="de-DE" sz="1100" dirty="0" smtClean="0">
                  <a:solidFill>
                    <a:schemeClr val="dk1"/>
                  </a:solidFill>
                </a:rPr>
                <a:t>°C/85% </a:t>
              </a:r>
              <a:r>
                <a:rPr lang="de-DE" sz="1100" dirty="0" err="1" smtClean="0">
                  <a:solidFill>
                    <a:schemeClr val="dk1"/>
                  </a:solidFill>
                </a:rPr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	13°C/95% </a:t>
              </a:r>
              <a:r>
                <a:rPr lang="de-DE" sz="1100" dirty="0" err="1" smtClean="0">
                  <a:solidFill>
                    <a:schemeClr val="dk1"/>
                  </a:solidFill>
                </a:rPr>
                <a:t>rF</a:t>
              </a:r>
              <a:endParaRPr lang="de-DE" sz="1100" dirty="0" smtClean="0"/>
            </a:p>
            <a:p>
              <a:endParaRPr lang="de-DE" sz="1100" dirty="0" smtClean="0"/>
            </a:p>
            <a:p>
              <a:r>
                <a:rPr lang="de-DE" sz="1100" dirty="0" smtClean="0"/>
                <a:t>5 cm		</a:t>
              </a:r>
              <a:r>
                <a:rPr lang="de-DE" sz="1100" dirty="0" smtClean="0">
                  <a:solidFill>
                    <a:schemeClr val="dk1"/>
                  </a:solidFill>
                </a:rPr>
                <a:t>13.9°C/80%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-5%</a:t>
              </a:r>
              <a:r>
                <a:rPr lang="de-DE" sz="1100" dirty="0" smtClean="0">
                  <a:solidFill>
                    <a:schemeClr val="dk1"/>
                  </a:solidFill>
                </a:rPr>
                <a:t>	13.9°C/89% </a:t>
              </a:r>
              <a:r>
                <a:rPr lang="de-DE" sz="1100" dirty="0" err="1" smtClean="0">
                  <a:solidFill>
                    <a:schemeClr val="dk1"/>
                  </a:solidFill>
                </a:rPr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-6%</a:t>
              </a:r>
              <a:endParaRPr lang="de-DE" sz="1100" b="1" dirty="0" smtClean="0"/>
            </a:p>
            <a:p>
              <a:r>
                <a:rPr lang="de-DE" sz="1100" dirty="0" smtClean="0"/>
                <a:t>10 cm		</a:t>
              </a:r>
              <a:r>
                <a:rPr lang="de-DE" sz="1100" dirty="0" smtClean="0">
                  <a:solidFill>
                    <a:schemeClr val="dk1"/>
                  </a:solidFill>
                </a:rPr>
                <a:t>13.5°C/82%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-3%</a:t>
              </a:r>
              <a:r>
                <a:rPr lang="de-DE" sz="1100" dirty="0" smtClean="0">
                  <a:solidFill>
                    <a:schemeClr val="dk1"/>
                  </a:solidFill>
                </a:rPr>
                <a:t>	13.5°C/92%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-3%</a:t>
              </a:r>
              <a:endParaRPr lang="de-DE" sz="1100" b="1" dirty="0" smtClean="0"/>
            </a:p>
            <a:p>
              <a:r>
                <a:rPr lang="de-DE" sz="1100" dirty="0" smtClean="0"/>
                <a:t>15 cm		</a:t>
              </a:r>
              <a:r>
                <a:rPr lang="de-DE" sz="1100" dirty="0" smtClean="0">
                  <a:solidFill>
                    <a:schemeClr val="dk1"/>
                  </a:solidFill>
                </a:rPr>
                <a:t>13.3°C/83%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-2%</a:t>
              </a:r>
              <a:r>
                <a:rPr lang="de-DE" sz="1100" dirty="0" smtClean="0">
                  <a:solidFill>
                    <a:schemeClr val="dk1"/>
                  </a:solidFill>
                </a:rPr>
                <a:t>	13.3°C/93%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-2%</a:t>
              </a:r>
            </a:p>
            <a:p>
              <a:endParaRPr lang="de-DE" b="1" dirty="0" smtClean="0"/>
            </a:p>
            <a:p>
              <a:endParaRPr lang="de-DE" b="1" dirty="0" smtClean="0"/>
            </a:p>
            <a:p>
              <a:endParaRPr lang="de-DE" sz="1100" b="1" dirty="0" smtClean="0"/>
            </a:p>
          </p:txBody>
        </p:sp>
        <p:cxnSp>
          <p:nvCxnSpPr>
            <p:cNvPr id="45" name="Rechte verbindingslijn 44"/>
            <p:cNvCxnSpPr/>
            <p:nvPr/>
          </p:nvCxnSpPr>
          <p:spPr>
            <a:xfrm>
              <a:off x="3275244" y="5094854"/>
              <a:ext cx="4772026" cy="1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Afbeelding 46" descr="Logo PS koeltechniek.jpg"/>
            <p:cNvPicPr>
              <a:picLocks noChangeAspect="1"/>
            </p:cNvPicPr>
            <p:nvPr/>
          </p:nvPicPr>
          <p:blipFill>
            <a:blip r:embed="rId4" cstate="print">
              <a:lum bright="39000"/>
            </a:blip>
            <a:stretch>
              <a:fillRect/>
            </a:stretch>
          </p:blipFill>
          <p:spPr>
            <a:xfrm>
              <a:off x="7696200" y="3908798"/>
              <a:ext cx="507525" cy="358402"/>
            </a:xfrm>
            <a:prstGeom prst="rect">
              <a:avLst/>
            </a:prstGeom>
          </p:spPr>
        </p:pic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228600" y="1066800"/>
            <a:ext cx="2762250" cy="2905125"/>
            <a:chOff x="0" y="0"/>
            <a:chExt cx="2762250" cy="2905125"/>
          </a:xfrm>
        </p:grpSpPr>
        <p:sp>
          <p:nvSpPr>
            <p:cNvPr id="31" name="Rechthoek 30"/>
            <p:cNvSpPr/>
            <p:nvPr/>
          </p:nvSpPr>
          <p:spPr>
            <a:xfrm>
              <a:off x="904874" y="57150"/>
              <a:ext cx="666751" cy="2819400"/>
            </a:xfrm>
            <a:prstGeom prst="rect">
              <a:avLst/>
            </a:prstGeom>
            <a:blipFill dpi="0" rotWithShape="1">
              <a:blip r:embed="rId3" cstate="print">
                <a:alphaModFix amt="61000"/>
              </a:blip>
              <a:srcRect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266700" y="990600"/>
              <a:ext cx="590550" cy="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1619250" y="1981200"/>
              <a:ext cx="590550" cy="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 rot="16200000" flipH="1">
              <a:off x="890588" y="1157287"/>
              <a:ext cx="695325" cy="666750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 rot="16200000" flipH="1">
              <a:off x="1514476" y="1885951"/>
              <a:ext cx="161928" cy="47626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 rot="16200000" flipH="1">
              <a:off x="790574" y="1038226"/>
              <a:ext cx="161928" cy="47626"/>
            </a:xfrm>
            <a:prstGeom prst="line">
              <a:avLst/>
            </a:prstGeom>
            <a:ln w="28575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hoek 36"/>
            <p:cNvSpPr/>
            <p:nvPr/>
          </p:nvSpPr>
          <p:spPr>
            <a:xfrm>
              <a:off x="828675" y="0"/>
              <a:ext cx="838200" cy="857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38" name="Rechthoek 37"/>
            <p:cNvSpPr/>
            <p:nvPr/>
          </p:nvSpPr>
          <p:spPr>
            <a:xfrm>
              <a:off x="809625" y="2819400"/>
              <a:ext cx="838200" cy="857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39" name="Tekstvak 16"/>
            <p:cNvSpPr txBox="1"/>
            <p:nvPr/>
          </p:nvSpPr>
          <p:spPr>
            <a:xfrm>
              <a:off x="0" y="104774"/>
              <a:ext cx="704850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Außen</a:t>
              </a:r>
              <a:endParaRPr lang="de-DE" sz="1100" dirty="0"/>
            </a:p>
          </p:txBody>
        </p:sp>
        <p:sp>
          <p:nvSpPr>
            <p:cNvPr id="40" name="Tekstvak 17"/>
            <p:cNvSpPr txBox="1"/>
            <p:nvPr/>
          </p:nvSpPr>
          <p:spPr>
            <a:xfrm>
              <a:off x="1743075" y="114300"/>
              <a:ext cx="704850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Innen</a:t>
              </a:r>
              <a:endParaRPr lang="de-DE" sz="1100" dirty="0"/>
            </a:p>
          </p:txBody>
        </p:sp>
        <p:sp>
          <p:nvSpPr>
            <p:cNvPr id="41" name="Tekstvak 18"/>
            <p:cNvSpPr txBox="1"/>
            <p:nvPr/>
          </p:nvSpPr>
          <p:spPr>
            <a:xfrm>
              <a:off x="0" y="695325"/>
              <a:ext cx="514350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dirty="0" smtClean="0"/>
                <a:t>25 °C</a:t>
              </a:r>
              <a:endParaRPr lang="de-DE" sz="1100" dirty="0"/>
            </a:p>
          </p:txBody>
        </p:sp>
        <p:sp>
          <p:nvSpPr>
            <p:cNvPr id="42" name="Tekstvak 19"/>
            <p:cNvSpPr txBox="1"/>
            <p:nvPr/>
          </p:nvSpPr>
          <p:spPr>
            <a:xfrm>
              <a:off x="2247900" y="1847850"/>
              <a:ext cx="514350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dirty="0" smtClean="0"/>
                <a:t>13 °C</a:t>
              </a:r>
              <a:endParaRPr lang="de-DE" sz="1100" dirty="0"/>
            </a:p>
          </p:txBody>
        </p:sp>
      </p:grpSp>
      <p:sp>
        <p:nvSpPr>
          <p:cNvPr id="43" name="Tekstvak 42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Isolierung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9" name="Groep 48"/>
          <p:cNvGrpSpPr/>
          <p:nvPr/>
        </p:nvGrpSpPr>
        <p:grpSpPr>
          <a:xfrm>
            <a:off x="3181349" y="1143000"/>
            <a:ext cx="5353051" cy="2133600"/>
            <a:chOff x="3257549" y="3886200"/>
            <a:chExt cx="4972051" cy="1990725"/>
          </a:xfrm>
        </p:grpSpPr>
        <p:sp>
          <p:nvSpPr>
            <p:cNvPr id="29" name="Tekstvak 23"/>
            <p:cNvSpPr txBox="1"/>
            <p:nvPr/>
          </p:nvSpPr>
          <p:spPr>
            <a:xfrm>
              <a:off x="3257549" y="3886200"/>
              <a:ext cx="4972051" cy="19907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dirty="0" smtClean="0"/>
                <a:t>Änderung</a:t>
              </a:r>
              <a:r>
                <a:rPr lang="de-DE" sz="1400" b="1" dirty="0" smtClean="0">
                  <a:solidFill>
                    <a:schemeClr val="dk1"/>
                  </a:solidFill>
                </a:rPr>
                <a:t> der Raumkonditionen verursacht durch Transmission Wärme</a:t>
              </a:r>
              <a:endParaRPr lang="de-DE" sz="1400" b="1" dirty="0" smtClean="0"/>
            </a:p>
            <a:p>
              <a:endParaRPr lang="de-DE" sz="1100" dirty="0" smtClean="0"/>
            </a:p>
            <a:p>
              <a:r>
                <a:rPr lang="de-DE" sz="1100" dirty="0" smtClean="0"/>
                <a:t>Raumabmessungen L x B x H	5 x 5 x 3 m</a:t>
              </a:r>
            </a:p>
            <a:p>
              <a:endParaRPr lang="de-DE" sz="1100" dirty="0" smtClean="0"/>
            </a:p>
            <a:p>
              <a:r>
                <a:rPr lang="de-DE" sz="1100" dirty="0" smtClean="0"/>
                <a:t>		</a:t>
              </a:r>
              <a:r>
                <a:rPr lang="de-DE" dirty="0"/>
                <a:t> </a:t>
              </a:r>
              <a:r>
                <a:rPr lang="de-DE" dirty="0" smtClean="0"/>
                <a:t>                  </a:t>
              </a:r>
              <a:r>
                <a:rPr lang="de-DE" sz="1100" dirty="0" smtClean="0"/>
                <a:t>Basis  Raum Konditionen</a:t>
              </a:r>
            </a:p>
            <a:p>
              <a:r>
                <a:rPr lang="de-DE" sz="1100" dirty="0" smtClean="0"/>
                <a:t>Dicke Isolierung		13</a:t>
              </a:r>
              <a:r>
                <a:rPr lang="de-DE" sz="1100" dirty="0" smtClean="0">
                  <a:solidFill>
                    <a:schemeClr val="dk1"/>
                  </a:solidFill>
                </a:rPr>
                <a:t>°C/85% </a:t>
              </a:r>
              <a:r>
                <a:rPr lang="de-DE" sz="1100" dirty="0" err="1" smtClean="0">
                  <a:solidFill>
                    <a:schemeClr val="dk1"/>
                  </a:solidFill>
                </a:rPr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	13°C/95% </a:t>
              </a:r>
              <a:r>
                <a:rPr lang="de-DE" sz="1100" dirty="0" err="1" smtClean="0">
                  <a:solidFill>
                    <a:schemeClr val="dk1"/>
                  </a:solidFill>
                </a:rPr>
                <a:t>rF</a:t>
              </a:r>
              <a:endParaRPr lang="de-DE" sz="1100" dirty="0" smtClean="0"/>
            </a:p>
            <a:p>
              <a:endParaRPr lang="de-DE" sz="1100" dirty="0" smtClean="0"/>
            </a:p>
            <a:p>
              <a:r>
                <a:rPr lang="de-DE" sz="1100" dirty="0" smtClean="0"/>
                <a:t>5 cm		</a:t>
              </a:r>
              <a:r>
                <a:rPr lang="de-DE" sz="1100" dirty="0" smtClean="0">
                  <a:solidFill>
                    <a:schemeClr val="dk1"/>
                  </a:solidFill>
                </a:rPr>
                <a:t>13.9°C/80%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-5%</a:t>
              </a:r>
              <a:r>
                <a:rPr lang="de-DE" sz="1100" dirty="0" smtClean="0">
                  <a:solidFill>
                    <a:schemeClr val="dk1"/>
                  </a:solidFill>
                </a:rPr>
                <a:t>	13.9°C/89% </a:t>
              </a:r>
              <a:r>
                <a:rPr lang="de-DE" sz="1100" dirty="0" err="1" smtClean="0">
                  <a:solidFill>
                    <a:schemeClr val="dk1"/>
                  </a:solidFill>
                </a:rPr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-6%</a:t>
              </a:r>
              <a:endParaRPr lang="de-DE" sz="1100" b="1" dirty="0" smtClean="0"/>
            </a:p>
            <a:p>
              <a:r>
                <a:rPr lang="de-DE" sz="1100" dirty="0" smtClean="0"/>
                <a:t>10 cm		</a:t>
              </a:r>
              <a:r>
                <a:rPr lang="de-DE" sz="1100" dirty="0" smtClean="0">
                  <a:solidFill>
                    <a:schemeClr val="dk1"/>
                  </a:solidFill>
                </a:rPr>
                <a:t>13.5°C/82%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-3%</a:t>
              </a:r>
              <a:r>
                <a:rPr lang="de-DE" sz="1100" dirty="0" smtClean="0">
                  <a:solidFill>
                    <a:schemeClr val="dk1"/>
                  </a:solidFill>
                </a:rPr>
                <a:t>	13.5°C/92%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-3%</a:t>
              </a:r>
              <a:endParaRPr lang="de-DE" sz="1100" b="1" dirty="0" smtClean="0"/>
            </a:p>
            <a:p>
              <a:r>
                <a:rPr lang="de-DE" sz="1100" dirty="0" smtClean="0"/>
                <a:t>15 cm		</a:t>
              </a:r>
              <a:r>
                <a:rPr lang="de-DE" sz="1100" dirty="0" smtClean="0">
                  <a:solidFill>
                    <a:schemeClr val="dk1"/>
                  </a:solidFill>
                </a:rPr>
                <a:t>13.3°C/83%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-2%</a:t>
              </a:r>
              <a:r>
                <a:rPr lang="de-DE" sz="1100" dirty="0" smtClean="0">
                  <a:solidFill>
                    <a:schemeClr val="dk1"/>
                  </a:solidFill>
                </a:rPr>
                <a:t>	13.3°C/93% </a:t>
              </a:r>
              <a:r>
                <a:rPr lang="de-DE" dirty="0" err="1" smtClean="0"/>
                <a:t>rF</a:t>
              </a:r>
              <a:r>
                <a:rPr lang="de-DE" sz="1100" dirty="0" smtClean="0">
                  <a:solidFill>
                    <a:schemeClr val="dk1"/>
                  </a:solidFill>
                </a:rPr>
                <a:t>	</a:t>
              </a:r>
              <a:r>
                <a:rPr lang="de-DE" sz="1100" b="1" dirty="0" smtClean="0">
                  <a:solidFill>
                    <a:schemeClr val="dk1"/>
                  </a:solidFill>
                </a:rPr>
                <a:t>-2%</a:t>
              </a:r>
            </a:p>
            <a:p>
              <a:endParaRPr lang="de-DE" b="1" dirty="0" smtClean="0"/>
            </a:p>
            <a:p>
              <a:endParaRPr lang="de-DE" b="1" dirty="0" smtClean="0"/>
            </a:p>
            <a:p>
              <a:endParaRPr lang="de-DE" sz="1100" b="1" dirty="0" smtClean="0"/>
            </a:p>
          </p:txBody>
        </p:sp>
        <p:cxnSp>
          <p:nvCxnSpPr>
            <p:cNvPr id="45" name="Rechte verbindingslijn 44"/>
            <p:cNvCxnSpPr/>
            <p:nvPr/>
          </p:nvCxnSpPr>
          <p:spPr>
            <a:xfrm>
              <a:off x="3275244" y="5094854"/>
              <a:ext cx="4772026" cy="1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Afbeelding 46" descr="Logo PS koeltechniek.jpg"/>
            <p:cNvPicPr>
              <a:picLocks noChangeAspect="1"/>
            </p:cNvPicPr>
            <p:nvPr/>
          </p:nvPicPr>
          <p:blipFill>
            <a:blip r:embed="rId4" cstate="print">
              <a:lum bright="39000"/>
            </a:blip>
            <a:stretch>
              <a:fillRect/>
            </a:stretch>
          </p:blipFill>
          <p:spPr>
            <a:xfrm>
              <a:off x="7696200" y="3908798"/>
              <a:ext cx="507525" cy="358402"/>
            </a:xfrm>
            <a:prstGeom prst="rect">
              <a:avLst/>
            </a:prstGeom>
          </p:spPr>
        </p:pic>
      </p:grpSp>
      <p:sp>
        <p:nvSpPr>
          <p:cNvPr id="51" name="Tekstvak 50"/>
          <p:cNvSpPr txBox="1"/>
          <p:nvPr/>
        </p:nvSpPr>
        <p:spPr>
          <a:xfrm>
            <a:off x="381000" y="3962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002060"/>
                </a:solidFill>
              </a:rPr>
              <a:t>Isolierung Dicke 10 cm</a:t>
            </a:r>
          </a:p>
          <a:p>
            <a:r>
              <a:rPr lang="de-DE" sz="2400" b="1" dirty="0" smtClean="0">
                <a:solidFill>
                  <a:srgbClr val="002060"/>
                </a:solidFill>
              </a:rPr>
              <a:t>Eine Zunahme der Temperatur mit 0,5°C leitet zu einer Abnahme der </a:t>
            </a:r>
            <a:r>
              <a:rPr lang="de-DE" sz="2400" b="1" dirty="0" err="1" smtClean="0">
                <a:solidFill>
                  <a:srgbClr val="002060"/>
                </a:solidFill>
              </a:rPr>
              <a:t>rF</a:t>
            </a:r>
            <a:r>
              <a:rPr lang="de-DE" sz="2400" b="1" dirty="0" smtClean="0">
                <a:solidFill>
                  <a:srgbClr val="002060"/>
                </a:solidFill>
              </a:rPr>
              <a:t> mit 3%</a:t>
            </a:r>
          </a:p>
          <a:p>
            <a:r>
              <a:rPr lang="de-DE" sz="2400" b="1" dirty="0" smtClean="0">
                <a:solidFill>
                  <a:srgbClr val="002060"/>
                </a:solidFill>
              </a:rPr>
              <a:t>Eine Abnahme der Temperatur mit 0,5°C leitet zu einer Zunahme der </a:t>
            </a:r>
            <a:r>
              <a:rPr lang="de-DE" sz="2400" b="1" dirty="0" err="1" smtClean="0">
                <a:solidFill>
                  <a:srgbClr val="002060"/>
                </a:solidFill>
              </a:rPr>
              <a:t>rF</a:t>
            </a:r>
            <a:r>
              <a:rPr lang="de-DE" sz="2400" b="1" dirty="0" smtClean="0">
                <a:solidFill>
                  <a:srgbClr val="002060"/>
                </a:solidFill>
              </a:rPr>
              <a:t> mit 3%</a:t>
            </a:r>
            <a:endParaRPr lang="de-DE" sz="2400" b="1" dirty="0">
              <a:solidFill>
                <a:srgbClr val="00206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Geöffnete Tür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52400" y="1757361"/>
            <a:ext cx="2590800" cy="3576639"/>
            <a:chOff x="0" y="0"/>
            <a:chExt cx="2590800" cy="3576639"/>
          </a:xfrm>
        </p:grpSpPr>
        <p:sp>
          <p:nvSpPr>
            <p:cNvPr id="15" name="Rechthoek 14"/>
            <p:cNvSpPr/>
            <p:nvPr/>
          </p:nvSpPr>
          <p:spPr>
            <a:xfrm>
              <a:off x="1200150" y="1143000"/>
              <a:ext cx="238125" cy="2190750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200150" y="247650"/>
              <a:ext cx="238125" cy="895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371475" y="3333750"/>
              <a:ext cx="1990725" cy="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hoek 17"/>
            <p:cNvSpPr/>
            <p:nvPr/>
          </p:nvSpPr>
          <p:spPr>
            <a:xfrm rot="5400000">
              <a:off x="1254919" y="2459833"/>
              <a:ext cx="238125" cy="199548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81000" y="247650"/>
              <a:ext cx="1990725" cy="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hoek 19"/>
            <p:cNvSpPr/>
            <p:nvPr/>
          </p:nvSpPr>
          <p:spPr>
            <a:xfrm rot="5400000">
              <a:off x="1269206" y="-878681"/>
              <a:ext cx="238125" cy="199548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21" name="Tekstvak 39"/>
            <p:cNvSpPr txBox="1"/>
            <p:nvPr/>
          </p:nvSpPr>
          <p:spPr>
            <a:xfrm>
              <a:off x="0" y="485775"/>
              <a:ext cx="609600" cy="42386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13</a:t>
              </a:r>
              <a:r>
                <a:rPr lang="de-DE" sz="1100" dirty="0" smtClean="0"/>
                <a:t> °C</a:t>
              </a:r>
            </a:p>
            <a:p>
              <a:r>
                <a:rPr lang="de-DE" dirty="0" smtClean="0"/>
                <a:t>85%rF</a:t>
              </a:r>
              <a:endParaRPr lang="de-DE" sz="1100" dirty="0"/>
            </a:p>
          </p:txBody>
        </p:sp>
        <p:sp>
          <p:nvSpPr>
            <p:cNvPr id="22" name="Tekstvak 40"/>
            <p:cNvSpPr txBox="1"/>
            <p:nvPr/>
          </p:nvSpPr>
          <p:spPr>
            <a:xfrm>
              <a:off x="1905000" y="533400"/>
              <a:ext cx="685800" cy="45243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0</a:t>
              </a:r>
              <a:r>
                <a:rPr lang="de-DE" sz="1100" dirty="0" smtClean="0"/>
                <a:t> °C</a:t>
              </a:r>
            </a:p>
            <a:p>
              <a:r>
                <a:rPr lang="de-DE" dirty="0" smtClean="0"/>
                <a:t>80%rF</a:t>
              </a:r>
              <a:endParaRPr lang="de-DE" sz="1100" dirty="0"/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1057275" y="1228725"/>
              <a:ext cx="771525" cy="161925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24" name="PIJL-RECHTS 23"/>
            <p:cNvSpPr/>
            <p:nvPr/>
          </p:nvSpPr>
          <p:spPr>
            <a:xfrm rot="10800000">
              <a:off x="819150" y="3086100"/>
              <a:ext cx="771525" cy="16192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25" name="Rechte verbindingslijn 24"/>
            <p:cNvCxnSpPr>
              <a:stCxn id="23" idx="3"/>
              <a:endCxn id="24" idx="3"/>
            </p:cNvCxnSpPr>
            <p:nvPr/>
          </p:nvCxnSpPr>
          <p:spPr>
            <a:xfrm flipH="1">
              <a:off x="819150" y="1309688"/>
              <a:ext cx="1009650" cy="185737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kstvak 40"/>
          <p:cNvSpPr txBox="1"/>
          <p:nvPr/>
        </p:nvSpPr>
        <p:spPr>
          <a:xfrm>
            <a:off x="76200" y="2895600"/>
            <a:ext cx="1200150" cy="3048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niedriger Dichte</a:t>
            </a:r>
            <a:endParaRPr lang="de-DE" sz="1100" dirty="0"/>
          </a:p>
        </p:txBody>
      </p:sp>
      <p:sp>
        <p:nvSpPr>
          <p:cNvPr id="27" name="Tekstvak 40"/>
          <p:cNvSpPr txBox="1"/>
          <p:nvPr/>
        </p:nvSpPr>
        <p:spPr>
          <a:xfrm>
            <a:off x="1828800" y="4772025"/>
            <a:ext cx="1143000" cy="23336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hoher</a:t>
            </a:r>
            <a:r>
              <a:rPr lang="de-DE" sz="1100" dirty="0" smtClean="0"/>
              <a:t> Dichte</a:t>
            </a:r>
            <a:endParaRPr lang="de-DE" sz="11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Geöffnete Tür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52400" y="1757361"/>
            <a:ext cx="2590800" cy="3576639"/>
            <a:chOff x="0" y="0"/>
            <a:chExt cx="2590800" cy="3576639"/>
          </a:xfrm>
        </p:grpSpPr>
        <p:sp>
          <p:nvSpPr>
            <p:cNvPr id="15" name="Rechthoek 14"/>
            <p:cNvSpPr/>
            <p:nvPr/>
          </p:nvSpPr>
          <p:spPr>
            <a:xfrm>
              <a:off x="1200150" y="1143000"/>
              <a:ext cx="238125" cy="2190750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200150" y="247650"/>
              <a:ext cx="238125" cy="895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371475" y="3333750"/>
              <a:ext cx="1990725" cy="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hoek 17"/>
            <p:cNvSpPr/>
            <p:nvPr/>
          </p:nvSpPr>
          <p:spPr>
            <a:xfrm rot="5400000">
              <a:off x="1254919" y="2459833"/>
              <a:ext cx="238125" cy="199548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81000" y="247650"/>
              <a:ext cx="1990725" cy="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hoek 19"/>
            <p:cNvSpPr/>
            <p:nvPr/>
          </p:nvSpPr>
          <p:spPr>
            <a:xfrm rot="5400000">
              <a:off x="1269206" y="-878681"/>
              <a:ext cx="238125" cy="199548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21" name="Tekstvak 39"/>
            <p:cNvSpPr txBox="1"/>
            <p:nvPr/>
          </p:nvSpPr>
          <p:spPr>
            <a:xfrm>
              <a:off x="0" y="485775"/>
              <a:ext cx="609600" cy="42386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13</a:t>
              </a:r>
              <a:r>
                <a:rPr lang="de-DE" sz="1100" dirty="0" smtClean="0"/>
                <a:t> °C</a:t>
              </a:r>
            </a:p>
            <a:p>
              <a:r>
                <a:rPr lang="de-DE" dirty="0" smtClean="0"/>
                <a:t>85%rF</a:t>
              </a:r>
              <a:endParaRPr lang="de-DE" sz="1100" dirty="0"/>
            </a:p>
          </p:txBody>
        </p:sp>
        <p:sp>
          <p:nvSpPr>
            <p:cNvPr id="22" name="Tekstvak 40"/>
            <p:cNvSpPr txBox="1"/>
            <p:nvPr/>
          </p:nvSpPr>
          <p:spPr>
            <a:xfrm>
              <a:off x="1905000" y="533400"/>
              <a:ext cx="685800" cy="45243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0</a:t>
              </a:r>
              <a:r>
                <a:rPr lang="de-DE" sz="1100" dirty="0" smtClean="0"/>
                <a:t> °C</a:t>
              </a:r>
            </a:p>
            <a:p>
              <a:r>
                <a:rPr lang="de-DE" dirty="0" smtClean="0"/>
                <a:t>80%rF</a:t>
              </a:r>
              <a:endParaRPr lang="de-DE" sz="1100" dirty="0"/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1057275" y="1228725"/>
              <a:ext cx="771525" cy="161925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24" name="PIJL-RECHTS 23"/>
            <p:cNvSpPr/>
            <p:nvPr/>
          </p:nvSpPr>
          <p:spPr>
            <a:xfrm rot="10800000">
              <a:off x="819150" y="3086100"/>
              <a:ext cx="771525" cy="16192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25" name="Rechte verbindingslijn 24"/>
            <p:cNvCxnSpPr>
              <a:stCxn id="23" idx="3"/>
              <a:endCxn id="24" idx="3"/>
            </p:cNvCxnSpPr>
            <p:nvPr/>
          </p:nvCxnSpPr>
          <p:spPr>
            <a:xfrm flipH="1">
              <a:off x="819150" y="1309688"/>
              <a:ext cx="1009650" cy="185737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kstvak 40"/>
          <p:cNvSpPr txBox="1"/>
          <p:nvPr/>
        </p:nvSpPr>
        <p:spPr>
          <a:xfrm>
            <a:off x="76200" y="2895600"/>
            <a:ext cx="1200150" cy="3048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niedriger Dichte</a:t>
            </a:r>
            <a:endParaRPr lang="de-DE" sz="1100" dirty="0"/>
          </a:p>
        </p:txBody>
      </p:sp>
      <p:sp>
        <p:nvSpPr>
          <p:cNvPr id="27" name="Tekstvak 40"/>
          <p:cNvSpPr txBox="1"/>
          <p:nvPr/>
        </p:nvSpPr>
        <p:spPr>
          <a:xfrm>
            <a:off x="1828800" y="4772025"/>
            <a:ext cx="1143000" cy="23336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hoher</a:t>
            </a:r>
            <a:r>
              <a:rPr lang="de-DE" sz="1100" dirty="0" smtClean="0"/>
              <a:t> Dichte</a:t>
            </a:r>
            <a:endParaRPr lang="de-DE" sz="1100" dirty="0"/>
          </a:p>
        </p:txBody>
      </p:sp>
      <p:sp>
        <p:nvSpPr>
          <p:cNvPr id="29" name="Tekstvak 28"/>
          <p:cNvSpPr txBox="1"/>
          <p:nvPr/>
        </p:nvSpPr>
        <p:spPr>
          <a:xfrm>
            <a:off x="3505200" y="1827074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Winter Situation</a:t>
            </a:r>
          </a:p>
          <a:p>
            <a:r>
              <a:rPr lang="de-DE" dirty="0" smtClean="0"/>
              <a:t>Raumabmessungen    L x B x H	5 x 5 x 3 m.</a:t>
            </a:r>
          </a:p>
          <a:p>
            <a:r>
              <a:rPr lang="de-DE" dirty="0" smtClean="0"/>
              <a:t>Türabmessungen   B x H		1 x 2 m.</a:t>
            </a:r>
          </a:p>
          <a:p>
            <a:r>
              <a:rPr lang="de-DE" dirty="0" smtClean="0"/>
              <a:t>Öffnungsdauer			3 Min.</a:t>
            </a:r>
          </a:p>
          <a:p>
            <a:r>
              <a:rPr lang="de-DE" dirty="0" smtClean="0"/>
              <a:t>Extra Heizungskap.			270 Watt</a:t>
            </a:r>
          </a:p>
          <a:p>
            <a:r>
              <a:rPr lang="de-DE" dirty="0" smtClean="0"/>
              <a:t>Feuchtverlust der Luft		0.4 kg</a:t>
            </a:r>
          </a:p>
          <a:p>
            <a:r>
              <a:rPr lang="de-DE" dirty="0" err="1" smtClean="0"/>
              <a:t>rF</a:t>
            </a:r>
            <a:r>
              <a:rPr lang="de-DE" dirty="0" smtClean="0"/>
              <a:t> Raum nach Erhitzen auf 13°C 	~ 50%	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079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Geöffnete Tür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52400" y="1757361"/>
            <a:ext cx="2590800" cy="3576639"/>
            <a:chOff x="0" y="0"/>
            <a:chExt cx="2590800" cy="3576639"/>
          </a:xfrm>
        </p:grpSpPr>
        <p:sp>
          <p:nvSpPr>
            <p:cNvPr id="15" name="Rechthoek 14"/>
            <p:cNvSpPr/>
            <p:nvPr/>
          </p:nvSpPr>
          <p:spPr>
            <a:xfrm>
              <a:off x="1200150" y="1143000"/>
              <a:ext cx="238125" cy="2190750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200150" y="247650"/>
              <a:ext cx="238125" cy="895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371475" y="3333750"/>
              <a:ext cx="1990725" cy="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hoek 17"/>
            <p:cNvSpPr/>
            <p:nvPr/>
          </p:nvSpPr>
          <p:spPr>
            <a:xfrm rot="5400000">
              <a:off x="1254919" y="2459833"/>
              <a:ext cx="238125" cy="199548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81000" y="247650"/>
              <a:ext cx="1990725" cy="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hoek 19"/>
            <p:cNvSpPr/>
            <p:nvPr/>
          </p:nvSpPr>
          <p:spPr>
            <a:xfrm rot="5400000">
              <a:off x="1269206" y="-878681"/>
              <a:ext cx="238125" cy="199548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21" name="Tekstvak 39"/>
            <p:cNvSpPr txBox="1"/>
            <p:nvPr/>
          </p:nvSpPr>
          <p:spPr>
            <a:xfrm>
              <a:off x="0" y="485775"/>
              <a:ext cx="609600" cy="42386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13</a:t>
              </a:r>
              <a:r>
                <a:rPr lang="de-DE" sz="1100" dirty="0" smtClean="0"/>
                <a:t> °C</a:t>
              </a:r>
            </a:p>
            <a:p>
              <a:r>
                <a:rPr lang="de-DE" dirty="0" smtClean="0"/>
                <a:t>85%rF</a:t>
              </a:r>
              <a:endParaRPr lang="de-DE" sz="1100" dirty="0"/>
            </a:p>
          </p:txBody>
        </p:sp>
        <p:sp>
          <p:nvSpPr>
            <p:cNvPr id="22" name="Tekstvak 40"/>
            <p:cNvSpPr txBox="1"/>
            <p:nvPr/>
          </p:nvSpPr>
          <p:spPr>
            <a:xfrm>
              <a:off x="1905000" y="533400"/>
              <a:ext cx="685800" cy="45243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0</a:t>
              </a:r>
              <a:r>
                <a:rPr lang="de-DE" sz="1100" dirty="0" smtClean="0"/>
                <a:t> °C</a:t>
              </a:r>
            </a:p>
            <a:p>
              <a:r>
                <a:rPr lang="de-DE" dirty="0" smtClean="0"/>
                <a:t>80%rF</a:t>
              </a:r>
              <a:endParaRPr lang="de-DE" sz="1100" dirty="0"/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1057275" y="1228725"/>
              <a:ext cx="771525" cy="161925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sp>
          <p:nvSpPr>
            <p:cNvPr id="24" name="PIJL-RECHTS 23"/>
            <p:cNvSpPr/>
            <p:nvPr/>
          </p:nvSpPr>
          <p:spPr>
            <a:xfrm rot="10800000">
              <a:off x="819150" y="3086100"/>
              <a:ext cx="771525" cy="16192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100" dirty="0"/>
            </a:p>
          </p:txBody>
        </p:sp>
        <p:cxnSp>
          <p:nvCxnSpPr>
            <p:cNvPr id="25" name="Rechte verbindingslijn 24"/>
            <p:cNvCxnSpPr>
              <a:stCxn id="23" idx="3"/>
              <a:endCxn id="24" idx="3"/>
            </p:cNvCxnSpPr>
            <p:nvPr/>
          </p:nvCxnSpPr>
          <p:spPr>
            <a:xfrm flipH="1">
              <a:off x="819150" y="1309688"/>
              <a:ext cx="1009650" cy="185737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kstvak 40"/>
          <p:cNvSpPr txBox="1"/>
          <p:nvPr/>
        </p:nvSpPr>
        <p:spPr>
          <a:xfrm>
            <a:off x="76200" y="2895600"/>
            <a:ext cx="1200150" cy="3048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niedriger Dichte</a:t>
            </a:r>
            <a:endParaRPr lang="de-DE" sz="1100" dirty="0"/>
          </a:p>
        </p:txBody>
      </p:sp>
      <p:sp>
        <p:nvSpPr>
          <p:cNvPr id="27" name="Tekstvak 40"/>
          <p:cNvSpPr txBox="1"/>
          <p:nvPr/>
        </p:nvSpPr>
        <p:spPr>
          <a:xfrm>
            <a:off x="1828800" y="4772025"/>
            <a:ext cx="1143000" cy="23336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hoher</a:t>
            </a:r>
            <a:r>
              <a:rPr lang="de-DE" sz="1100" dirty="0" smtClean="0"/>
              <a:t> Dichte</a:t>
            </a:r>
            <a:endParaRPr lang="de-DE" sz="1100" dirty="0"/>
          </a:p>
        </p:txBody>
      </p:sp>
      <p:sp>
        <p:nvSpPr>
          <p:cNvPr id="29" name="Tekstvak 28"/>
          <p:cNvSpPr txBox="1"/>
          <p:nvPr/>
        </p:nvSpPr>
        <p:spPr>
          <a:xfrm>
            <a:off x="3505200" y="1827074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Winter Situation</a:t>
            </a:r>
          </a:p>
          <a:p>
            <a:r>
              <a:rPr lang="de-DE" dirty="0" smtClean="0"/>
              <a:t>Raumabmessungen    L x B x H	5 x 5 x 3 m.</a:t>
            </a:r>
          </a:p>
          <a:p>
            <a:r>
              <a:rPr lang="de-DE" dirty="0" smtClean="0"/>
              <a:t>Türabmessungen   B x H		1 x 2 m.</a:t>
            </a:r>
          </a:p>
          <a:p>
            <a:r>
              <a:rPr lang="de-DE" dirty="0" smtClean="0"/>
              <a:t>Öffnungsdauer			3 Min.</a:t>
            </a:r>
          </a:p>
          <a:p>
            <a:r>
              <a:rPr lang="de-DE" dirty="0" smtClean="0"/>
              <a:t>Extra Heizungskap.			270 Watt</a:t>
            </a:r>
          </a:p>
          <a:p>
            <a:r>
              <a:rPr lang="de-DE" dirty="0" smtClean="0"/>
              <a:t>Feuchtverlust der Luft		0.4 kg</a:t>
            </a:r>
          </a:p>
          <a:p>
            <a:r>
              <a:rPr lang="de-DE" dirty="0" err="1" smtClean="0"/>
              <a:t>rF</a:t>
            </a:r>
            <a:r>
              <a:rPr lang="de-DE" dirty="0" smtClean="0"/>
              <a:t> Raum nach Erhitzen auf 13°C 	~ 50%	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1895476" y="5334000"/>
            <a:ext cx="717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2060"/>
                </a:solidFill>
              </a:rPr>
              <a:t>Halten Sie Ihre Türen geschlossen!!!</a:t>
            </a:r>
            <a:endParaRPr lang="de-DE" sz="3600" b="1" dirty="0">
              <a:solidFill>
                <a:srgbClr val="00206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079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49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1447800"/>
          <a:ext cx="5638800" cy="420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rawing" r:id="rId4" imgW="9048600" imgH="5229360" progId="">
                  <p:embed/>
                </p:oleObj>
              </mc:Choice>
              <mc:Fallback>
                <p:oleObj name="Drawing" r:id="rId4" imgW="9048600" imgH="5229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68" t="17210" r="29839" b="16522"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5638800" cy="420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7772400" cy="381000"/>
          </a:xfrm>
          <a:noFill/>
          <a:ln/>
        </p:spPr>
        <p:txBody>
          <a:bodyPr lIns="0" tIns="0" rIns="0" bIns="0" anchor="t"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Einfluss der T auf den Gewichtsverlust bei 85% </a:t>
            </a:r>
            <a:r>
              <a:rPr lang="de-DE" sz="1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rF</a:t>
            </a:r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und 0,2 m/s</a:t>
            </a:r>
            <a:endParaRPr lang="de-DE" sz="1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200" y="457200"/>
            <a:ext cx="7772400" cy="381000"/>
          </a:xfrm>
          <a:prstGeom prst="rect">
            <a:avLst/>
          </a:prstGeom>
          <a:noFill/>
          <a:ln/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Gouda Käse</a:t>
            </a:r>
            <a:endParaRPr kumimoji="0" lang="de-DE" sz="200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Wensen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44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Groter pakhuis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Controleerbaar klimaat</a:t>
            </a:r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52600" y="1447800"/>
          <a:ext cx="5638800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rawing" r:id="rId4" imgW="9048600" imgH="5229360" progId="">
                  <p:embed/>
                </p:oleObj>
              </mc:Choice>
              <mc:Fallback>
                <p:oleObj name="Drawing" r:id="rId4" imgW="9048600" imgH="5229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68" t="17210" r="29839" b="16522"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5638800" cy="414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6200" y="457200"/>
            <a:ext cx="7772400" cy="381000"/>
          </a:xfrm>
          <a:prstGeom prst="rect">
            <a:avLst/>
          </a:prstGeom>
          <a:noFill/>
          <a:ln/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Gouda </a:t>
            </a:r>
            <a:r>
              <a:rPr kumimoji="0" lang="en-US" sz="200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Käse</a:t>
            </a:r>
            <a:endParaRPr kumimoji="0" lang="en-US" sz="200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6200" y="76200"/>
            <a:ext cx="7772400" cy="381000"/>
          </a:xfrm>
          <a:prstGeom prst="rect">
            <a:avLst/>
          </a:prstGeom>
          <a:noFill/>
          <a:ln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Einfluss der V auf den Gewichtsverlust bei 14</a:t>
            </a:r>
            <a:r>
              <a:rPr lang="de-DE" sz="1800" b="1" dirty="0" smtClean="0">
                <a:solidFill>
                  <a:srgbClr val="002060"/>
                </a:solidFill>
                <a:latin typeface="Calibri"/>
                <a:cs typeface="Tahoma" pitchFamily="34" charset="0"/>
              </a:rPr>
              <a:t>⁰C und</a:t>
            </a:r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85% </a:t>
            </a:r>
            <a:r>
              <a:rPr lang="de-DE" sz="1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rF</a:t>
            </a:r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sz="1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52600" y="1447800"/>
          <a:ext cx="5638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Drawing" r:id="rId4" imgW="9048600" imgH="5229360" progId="">
                  <p:embed/>
                </p:oleObj>
              </mc:Choice>
              <mc:Fallback>
                <p:oleObj name="Drawing" r:id="rId4" imgW="9048600" imgH="5229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68" t="17210" r="29839" b="16522"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56388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28600" y="457200"/>
            <a:ext cx="7772400" cy="381000"/>
          </a:xfrm>
          <a:prstGeom prst="rect">
            <a:avLst/>
          </a:prstGeom>
          <a:noFill/>
          <a:ln/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Gouda Käse</a:t>
            </a:r>
            <a:endParaRPr kumimoji="0" lang="de-DE" sz="200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76200"/>
            <a:ext cx="7772400" cy="381000"/>
          </a:xfrm>
          <a:prstGeom prst="rect">
            <a:avLst/>
          </a:prstGeom>
          <a:noFill/>
          <a:ln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Einfluss der </a:t>
            </a:r>
            <a:r>
              <a:rPr lang="de-DE" sz="1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rF</a:t>
            </a:r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auf den Gewichtsverlust bei 14</a:t>
            </a:r>
            <a:r>
              <a:rPr lang="de-DE" sz="1800" b="1" dirty="0" smtClean="0">
                <a:solidFill>
                  <a:srgbClr val="002060"/>
                </a:solidFill>
                <a:latin typeface="Calibri"/>
                <a:cs typeface="Tahoma" pitchFamily="34" charset="0"/>
              </a:rPr>
              <a:t>⁰C und</a:t>
            </a:r>
            <a:r>
              <a:rPr lang="de-DE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0,2 m/s</a:t>
            </a:r>
            <a:endParaRPr lang="de-DE" sz="1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 2014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19200" y="-76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Fragen?????</a:t>
            </a:r>
            <a:endParaRPr lang="de-DE" sz="6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691640" y="1398270"/>
            <a:ext cx="5760720" cy="406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7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576" y="5370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898" y="4575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473" y="3712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556" y="278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397" y="1375"/>
              <a:ext cx="69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58" y="5486"/>
              <a:ext cx="4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901" y="4662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33" y="3054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81" y="3926"/>
              <a:ext cx="57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Enthalpie </a:t>
              </a:r>
              <a:endPara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40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63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86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12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35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24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48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71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97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20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46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Wasser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3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22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492" y="2806"/>
              <a:ext cx="106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 Feuchte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2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921" y="5694"/>
              <a:ext cx="228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- h/x - </a:t>
              </a: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diagram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für  feuchte Luft 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6055018" y="2819400"/>
            <a:ext cx="2555582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Zusammenfassung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lvl="0">
              <a:spcBef>
                <a:spcPct val="20000"/>
              </a:spcBef>
            </a:pP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9" name="Tekstvak 238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Tekstvak 217"/>
          <p:cNvSpPr txBox="1"/>
          <p:nvPr/>
        </p:nvSpPr>
        <p:spPr>
          <a:xfrm>
            <a:off x="53340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</a:t>
            </a:r>
            <a:r>
              <a:rPr lang="de-DE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Diagramm (2)</a:t>
            </a:r>
            <a:endParaRPr lang="de-DE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1" name="Rechte verbindingslijn met pijl 230"/>
          <p:cNvCxnSpPr/>
          <p:nvPr/>
        </p:nvCxnSpPr>
        <p:spPr>
          <a:xfrm rot="5400000">
            <a:off x="2209800" y="3276600"/>
            <a:ext cx="762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chte verbindingslijn met pijl 231"/>
          <p:cNvCxnSpPr/>
          <p:nvPr/>
        </p:nvCxnSpPr>
        <p:spPr>
          <a:xfrm rot="10800000">
            <a:off x="1752600" y="28956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Rechte verbindingslijn met pijl 232"/>
          <p:cNvCxnSpPr/>
          <p:nvPr/>
        </p:nvCxnSpPr>
        <p:spPr>
          <a:xfrm rot="5400000" flipH="1" flipV="1">
            <a:off x="2170906" y="2477295"/>
            <a:ext cx="83978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met pijl 233"/>
          <p:cNvCxnSpPr/>
          <p:nvPr/>
        </p:nvCxnSpPr>
        <p:spPr>
          <a:xfrm>
            <a:off x="2590799" y="2895601"/>
            <a:ext cx="762003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3"/>
          <p:cNvSpPr txBox="1">
            <a:spLocks noChangeArrowheads="1"/>
          </p:cNvSpPr>
          <p:nvPr/>
        </p:nvSpPr>
        <p:spPr>
          <a:xfrm>
            <a:off x="2133600" y="38100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Kühlen</a:t>
            </a:r>
          </a:p>
        </p:txBody>
      </p:sp>
      <p:sp>
        <p:nvSpPr>
          <p:cNvPr id="247" name="Rectangle 3"/>
          <p:cNvSpPr txBox="1">
            <a:spLocks noChangeArrowheads="1"/>
          </p:cNvSpPr>
          <p:nvPr/>
        </p:nvSpPr>
        <p:spPr>
          <a:xfrm>
            <a:off x="1981200" y="1524000"/>
            <a:ext cx="1143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Heizen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48" name="Rectangle 3"/>
          <p:cNvSpPr txBox="1">
            <a:spLocks noChangeArrowheads="1"/>
          </p:cNvSpPr>
          <p:nvPr/>
        </p:nvSpPr>
        <p:spPr>
          <a:xfrm>
            <a:off x="3429000" y="2743200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Befeuchten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0" name="Rectangle 3"/>
          <p:cNvSpPr txBox="1">
            <a:spLocks noChangeArrowheads="1"/>
          </p:cNvSpPr>
          <p:nvPr/>
        </p:nvSpPr>
        <p:spPr>
          <a:xfrm>
            <a:off x="457200" y="2743200"/>
            <a:ext cx="1219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Trocknen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" name="Text Box 18"/>
          <p:cNvSpPr txBox="1">
            <a:spLocks noChangeArrowheads="1"/>
          </p:cNvSpPr>
          <p:nvPr/>
        </p:nvSpPr>
        <p:spPr bwMode="auto">
          <a:xfrm>
            <a:off x="23622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0070C0"/>
                </a:solidFill>
              </a:rPr>
              <a:t>Absolute Luftfeuchtigkeit</a:t>
            </a:r>
            <a:endParaRPr lang="de-D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95400" y="2286001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- </a:t>
            </a:r>
            <a:r>
              <a:rPr lang="de-DE" sz="2000" dirty="0" err="1" smtClean="0"/>
              <a:t>Mollier</a:t>
            </a:r>
            <a:r>
              <a:rPr lang="de-DE" sz="2000" dirty="0" smtClean="0"/>
              <a:t> Diagramm (das Luft Diagramm)</a:t>
            </a:r>
          </a:p>
          <a:p>
            <a:pPr>
              <a:buFontTx/>
              <a:buChar char="-"/>
            </a:pPr>
            <a:r>
              <a:rPr lang="de-DE" sz="2000" dirty="0" smtClean="0"/>
              <a:t> Einfluss vom Temperatur, Feuchtigkeit und Luftgeschwindigkeit auf  </a:t>
            </a:r>
          </a:p>
          <a:p>
            <a:r>
              <a:rPr lang="de-DE" sz="2000" dirty="0" smtClean="0"/>
              <a:t>  dem Käse</a:t>
            </a:r>
          </a:p>
          <a:p>
            <a:pPr>
              <a:buFontTx/>
              <a:buChar char="-"/>
            </a:pPr>
            <a:r>
              <a:rPr lang="de-DE" sz="2000" dirty="0" smtClean="0"/>
              <a:t> Einflüsse der Dämmstoffdicke und offene Türen</a:t>
            </a:r>
          </a:p>
          <a:p>
            <a:pPr>
              <a:buFontTx/>
              <a:buChar char="-"/>
            </a:pPr>
            <a:r>
              <a:rPr lang="de-DE" sz="2000" dirty="0" smtClean="0"/>
              <a:t> Fragen</a:t>
            </a:r>
          </a:p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Inhalt</a:t>
            </a:r>
            <a:endParaRPr lang="de-DE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6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757" y="5521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1053" y="473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630" y="3863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706" y="293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397" y="1375"/>
              <a:ext cx="69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58" y="5486"/>
              <a:ext cx="4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901" y="4662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33" y="3054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13" y="3794"/>
              <a:ext cx="88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Enthalpie </a:t>
              </a:r>
              <a:endPara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40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63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86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12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35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24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48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71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97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20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46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Wasser 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3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22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379" y="2919"/>
              <a:ext cx="129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 </a:t>
              </a:r>
              <a:r>
                <a:rPr lang="de-DE" sz="1100" b="1" dirty="0" smtClean="0">
                  <a:solidFill>
                    <a:srgbClr val="000000"/>
                  </a:solidFill>
                  <a:latin typeface="Arial" pitchFamily="34" charset="0"/>
                </a:rPr>
                <a:t>Luftfeuchtigkeit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2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729" y="5694"/>
              <a:ext cx="249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- h/x - </a:t>
              </a:r>
              <a:r>
                <a:rPr lang="de-DE" sz="1100" dirty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iagramm für  feuchte Luft 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5908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0070C0"/>
                </a:solidFill>
              </a:rPr>
              <a:t>Absolute Luftfeuchtigkeit</a:t>
            </a:r>
            <a:endParaRPr lang="de-DE" sz="1000" b="1" dirty="0">
              <a:solidFill>
                <a:srgbClr val="0070C0"/>
              </a:solidFill>
            </a:endParaRPr>
          </a:p>
        </p:txBody>
      </p:sp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1" name="Tekstvak 230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 2014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ekstvak 214"/>
          <p:cNvSpPr txBox="1"/>
          <p:nvPr/>
        </p:nvSpPr>
        <p:spPr>
          <a:xfrm>
            <a:off x="53340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Diagramm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(1)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Rectangle 159"/>
          <p:cNvSpPr>
            <a:spLocks noChangeArrowheads="1"/>
          </p:cNvSpPr>
          <p:nvPr/>
        </p:nvSpPr>
        <p:spPr bwMode="auto">
          <a:xfrm rot="2858344">
            <a:off x="4101350" y="3939828"/>
            <a:ext cx="949616" cy="1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err="1" smtClean="0">
                <a:solidFill>
                  <a:srgbClr val="009900"/>
                </a:solidFill>
                <a:latin typeface="Arial" pitchFamily="34" charset="0"/>
              </a:rPr>
              <a:t>Dichte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6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576" y="5370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898" y="4575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473" y="3712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556" y="278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397" y="1375"/>
              <a:ext cx="69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58" y="5486"/>
              <a:ext cx="4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901" y="4662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33" y="3054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81" y="3926"/>
              <a:ext cx="57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Enthalpie </a:t>
              </a:r>
              <a:endPara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40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63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86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12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35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24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48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71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97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20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46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Wasser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3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22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377" y="2921"/>
              <a:ext cx="12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Rel.Luftfeuchtigkeit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2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801" y="5694"/>
              <a:ext cx="249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- h/x - Diagramm für  feuchte Luft 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5943600" y="2286000"/>
            <a:ext cx="2743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Kühlen/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Entfeuchten</a:t>
            </a:r>
            <a:endParaRPr kumimoji="0" lang="de-DE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Z</a:t>
            </a:r>
            <a:r>
              <a: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unahme Temperatur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Z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unahme rel. Luftfeuchtigkeit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bnahme Enthalpie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400" dirty="0" smtClean="0">
                <a:latin typeface="Tahoma" pitchFamily="34" charset="0"/>
                <a:cs typeface="Tahoma" pitchFamily="34" charset="0"/>
              </a:rPr>
              <a:t>Abnahme abs. Luftfeuchtigkeit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0" name="Rechte verbindingslijn met pijl 229"/>
          <p:cNvCxnSpPr/>
          <p:nvPr/>
        </p:nvCxnSpPr>
        <p:spPr>
          <a:xfrm rot="5400000">
            <a:off x="2171700" y="3162300"/>
            <a:ext cx="6858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kstvak 23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Tekstvak 217"/>
          <p:cNvSpPr txBox="1"/>
          <p:nvPr/>
        </p:nvSpPr>
        <p:spPr>
          <a:xfrm>
            <a:off x="53340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</a:t>
            </a:r>
            <a:r>
              <a:rPr lang="de-DE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Diagramm (2)</a:t>
            </a:r>
            <a:endParaRPr lang="de-DE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1" name="Text Box 18"/>
          <p:cNvSpPr txBox="1">
            <a:spLocks noChangeArrowheads="1"/>
          </p:cNvSpPr>
          <p:nvPr/>
        </p:nvSpPr>
        <p:spPr bwMode="auto">
          <a:xfrm>
            <a:off x="25908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0070C0"/>
                </a:solidFill>
              </a:rPr>
              <a:t>Absolute Luftfeuchtigkeit</a:t>
            </a:r>
            <a:endParaRPr lang="de-DE" sz="1000" b="1" dirty="0">
              <a:solidFill>
                <a:srgbClr val="0070C0"/>
              </a:solidFill>
            </a:endParaRPr>
          </a:p>
        </p:txBody>
      </p:sp>
      <p:pic>
        <p:nvPicPr>
          <p:cNvPr id="2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6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576" y="5370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898" y="4575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473" y="3712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556" y="278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397" y="1375"/>
              <a:ext cx="69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58" y="5486"/>
              <a:ext cx="4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901" y="4662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33" y="3054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81" y="3926"/>
              <a:ext cx="57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Enthalpie </a:t>
              </a:r>
              <a:endPara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40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63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86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12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35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24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48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71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97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20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46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Wasser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3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22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395" y="2903"/>
              <a:ext cx="12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 Luftfeuchtigkeit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2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761" y="5694"/>
              <a:ext cx="249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- h/x - Diagramm für  feuchte Luft 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5943600" y="2286000"/>
            <a:ext cx="2406651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Heizen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- Zunahme Temperatur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Abnahme rel. Feuchtigkeit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Zunahme Enthalpie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0" name="Rechte verbindingslijn met pijl 229"/>
          <p:cNvCxnSpPr/>
          <p:nvPr/>
        </p:nvCxnSpPr>
        <p:spPr>
          <a:xfrm rot="16200000" flipV="1">
            <a:off x="2019300" y="3238501"/>
            <a:ext cx="68738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kstvak 217"/>
          <p:cNvSpPr txBox="1"/>
          <p:nvPr/>
        </p:nvSpPr>
        <p:spPr>
          <a:xfrm>
            <a:off x="197121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2014</a:t>
            </a:r>
          </a:p>
        </p:txBody>
      </p:sp>
      <p:sp>
        <p:nvSpPr>
          <p:cNvPr id="231" name="Tekstvak 230"/>
          <p:cNvSpPr txBox="1"/>
          <p:nvPr/>
        </p:nvSpPr>
        <p:spPr>
          <a:xfrm>
            <a:off x="53340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</a:t>
            </a:r>
            <a:r>
              <a:rPr lang="de-DE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Diagramm (3)</a:t>
            </a:r>
            <a:endParaRPr lang="de-DE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2" name="Text Box 18"/>
          <p:cNvSpPr txBox="1">
            <a:spLocks noChangeArrowheads="1"/>
          </p:cNvSpPr>
          <p:nvPr/>
        </p:nvSpPr>
        <p:spPr bwMode="auto">
          <a:xfrm>
            <a:off x="23622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0070C0"/>
                </a:solidFill>
              </a:rPr>
              <a:t>Absolute Luftfeuchtigkeit</a:t>
            </a:r>
            <a:endParaRPr lang="de-DE" sz="1000" b="1" dirty="0">
              <a:solidFill>
                <a:srgbClr val="0070C0"/>
              </a:solidFill>
            </a:endParaRPr>
          </a:p>
        </p:txBody>
      </p:sp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7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576" y="5370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898" y="4575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473" y="3712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556" y="278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397" y="1375"/>
              <a:ext cx="69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58" y="5486"/>
              <a:ext cx="4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901" y="4662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33" y="3054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81" y="3926"/>
              <a:ext cx="57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Enthalpie </a:t>
              </a:r>
              <a:endPara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40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63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86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12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35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24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48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71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97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20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46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Wasser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3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22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354" y="2944"/>
              <a:ext cx="134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 Luftfeuchtigkeit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2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921" y="5694"/>
              <a:ext cx="236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- h/x - </a:t>
              </a: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diagram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für  feuchte Luft 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5943600" y="22860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Befeuchtung durch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</a:t>
            </a: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asser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Zunahme Feuchtigkeit</a:t>
            </a:r>
          </a:p>
          <a:p>
            <a:pPr lvl="0">
              <a:spcBef>
                <a:spcPct val="20000"/>
              </a:spcBef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 (relative und absolute)</a:t>
            </a:r>
          </a:p>
          <a:p>
            <a:pPr lvl="0">
              <a:spcBef>
                <a:spcPct val="20000"/>
              </a:spcBef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- Abnahme Temperatur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Keine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Änderung Enthalpie</a:t>
            </a: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lvl="0">
              <a:spcBef>
                <a:spcPct val="20000"/>
              </a:spcBef>
            </a:pPr>
            <a:endParaRPr kumimoji="0" lang="de-DE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0" name="Rechte verbindingslijn met pijl 229"/>
          <p:cNvCxnSpPr/>
          <p:nvPr/>
        </p:nvCxnSpPr>
        <p:spPr>
          <a:xfrm rot="16200000" flipH="1">
            <a:off x="2324100" y="2933701"/>
            <a:ext cx="381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kstvak 238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Juni 2014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Tekstvak 217"/>
          <p:cNvSpPr txBox="1"/>
          <p:nvPr/>
        </p:nvSpPr>
        <p:spPr>
          <a:xfrm>
            <a:off x="53340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</a:t>
            </a:r>
            <a:r>
              <a:rPr lang="de-DE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Diagramm (4)</a:t>
            </a:r>
            <a:endParaRPr lang="de-DE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32" y="76200"/>
            <a:ext cx="103716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Text Box 18"/>
          <p:cNvSpPr txBox="1">
            <a:spLocks noChangeArrowheads="1"/>
          </p:cNvSpPr>
          <p:nvPr/>
        </p:nvSpPr>
        <p:spPr bwMode="auto">
          <a:xfrm>
            <a:off x="25908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0070C0"/>
                </a:solidFill>
              </a:rPr>
              <a:t>Absolute Luftfeuchtigkeit</a:t>
            </a:r>
            <a:endParaRPr lang="de-D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59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1524000" y="1219200"/>
            <a:ext cx="6096000" cy="4572000"/>
            <a:chOff x="1524000" y="1219200"/>
            <a:chExt cx="6096000" cy="4572000"/>
          </a:xfrm>
        </p:grpSpPr>
        <p:pic>
          <p:nvPicPr>
            <p:cNvPr id="24" name="Afbeelding 23" descr="DSCN263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219200"/>
              <a:ext cx="6096000" cy="4572000"/>
            </a:xfrm>
            <a:prstGeom prst="rect">
              <a:avLst/>
            </a:prstGeom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1" y="3381215"/>
              <a:ext cx="304799" cy="12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Wensen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447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Groter pakhuis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Controleerbaar klimaat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Goede, constante kwaliteit kaas</a:t>
            </a:r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Afbeelding 10" descr="DSCN2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2954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Afbeelding 11" descr="DSCN2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21200" y="1727200"/>
            <a:ext cx="4673600" cy="3505200"/>
          </a:xfrm>
          <a:prstGeom prst="rect">
            <a:avLst/>
          </a:prstGeom>
        </p:spPr>
      </p:pic>
      <p:grpSp>
        <p:nvGrpSpPr>
          <p:cNvPr id="20" name="Groep 19"/>
          <p:cNvGrpSpPr/>
          <p:nvPr/>
        </p:nvGrpSpPr>
        <p:grpSpPr>
          <a:xfrm>
            <a:off x="533400" y="1066800"/>
            <a:ext cx="8153400" cy="4673600"/>
            <a:chOff x="533400" y="1143000"/>
            <a:chExt cx="8153400" cy="4673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143000"/>
              <a:ext cx="3505200" cy="467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hthoek 18"/>
            <p:cNvSpPr/>
            <p:nvPr/>
          </p:nvSpPr>
          <p:spPr>
            <a:xfrm>
              <a:off x="533400" y="1143000"/>
              <a:ext cx="815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47" name="Picture 3" descr="G:\Werkvoorbereiding\Klanten bestaand\Schmalen-Brouwer Berdorf\Foto's\installatie foto's\DSCN2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90600"/>
            <a:ext cx="3600450" cy="4800600"/>
          </a:xfrm>
          <a:prstGeom prst="rect">
            <a:avLst/>
          </a:prstGeom>
          <a:noFill/>
        </p:spPr>
      </p:pic>
      <p:grpSp>
        <p:nvGrpSpPr>
          <p:cNvPr id="18" name="Groep 17"/>
          <p:cNvGrpSpPr/>
          <p:nvPr/>
        </p:nvGrpSpPr>
        <p:grpSpPr>
          <a:xfrm>
            <a:off x="761999" y="990601"/>
            <a:ext cx="3598665" cy="4798220"/>
            <a:chOff x="761999" y="990601"/>
            <a:chExt cx="3598665" cy="4798220"/>
          </a:xfrm>
        </p:grpSpPr>
        <p:pic>
          <p:nvPicPr>
            <p:cNvPr id="31746" name="Picture 2" descr="G:\Werkvoorbereiding\Klanten bestaand\Schmalen-Brouwer Berdorf\Foto's\installatie foto's\DSCN265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162222" y="1590378"/>
              <a:ext cx="4798220" cy="3598665"/>
            </a:xfrm>
            <a:prstGeom prst="rect">
              <a:avLst/>
            </a:prstGeom>
            <a:noFill/>
          </p:spPr>
        </p:pic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0" y="2743200"/>
              <a:ext cx="2057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Afbeelding 15" descr="Logo PS koeltechniek.jpg"/>
            <p:cNvPicPr>
              <a:picLocks noChangeAspect="1"/>
            </p:cNvPicPr>
            <p:nvPr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2438400" y="2743200"/>
              <a:ext cx="242803" cy="152400"/>
            </a:xfrm>
            <a:prstGeom prst="rect">
              <a:avLst/>
            </a:prstGeom>
          </p:spPr>
        </p:pic>
      </p:grpSp>
      <p:pic>
        <p:nvPicPr>
          <p:cNvPr id="19" name="Afbeelding 18" descr="Logo PS koeltechniek.jp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934200" y="2743200"/>
            <a:ext cx="152400" cy="9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3" name="Picture 3" descr="G:\Werkvoorbereiding\Klanten bestaand\Schmalen-Brouwer Berdorf\Foto's\installatie foto's\DSCN2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64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Afbeelding 11" descr="DSCN2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524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65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96900"/>
            <a:ext cx="6553200" cy="40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vak 18"/>
          <p:cNvSpPr txBox="1"/>
          <p:nvPr/>
        </p:nvSpPr>
        <p:spPr>
          <a:xfrm>
            <a:off x="1219200" y="-76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Questions?????</a:t>
            </a:r>
            <a:endParaRPr lang="en-US" sz="6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90600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66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7346" name="Picture 2" descr="http://abitor2.files.wordpress.com/2011/07/geitenkaasmetho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1371600"/>
            <a:ext cx="4114800" cy="4114801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381000" y="296287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Goat cheese with honey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752600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Marketing matters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12th March 2013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12th March 2013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04800" y="1143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69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31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524250" cy="2341029"/>
          </a:xfrm>
          <a:prstGeom prst="rect">
            <a:avLst/>
          </a:prstGeom>
          <a:noFill/>
        </p:spPr>
      </p:pic>
      <p:pic>
        <p:nvPicPr>
          <p:cNvPr id="12" name="Picture 31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3562350" cy="237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7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Wensen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447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Groter pakhuis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Controleerbaar klimaat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Goede, constante kwaliteit kaas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Meer kaas overhouden</a:t>
            </a:r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pic>
        <p:nvPicPr>
          <p:cNvPr id="217" name="Afbeelding 216" descr="LOGO PS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219" name="Rechthoek 218"/>
          <p:cNvSpPr/>
          <p:nvPr/>
        </p:nvSpPr>
        <p:spPr>
          <a:xfrm>
            <a:off x="0" y="914400"/>
            <a:ext cx="9144000" cy="457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70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5943600" y="1676400"/>
            <a:ext cx="31242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Cheese process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Cooling = drying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Drying process= cooling &amp; heating</a:t>
            </a:r>
          </a:p>
        </p:txBody>
      </p:sp>
      <p:sp>
        <p:nvSpPr>
          <p:cNvPr id="233" name="Tekstvak 23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Tekstvak 217"/>
          <p:cNvSpPr txBox="1"/>
          <p:nvPr/>
        </p:nvSpPr>
        <p:spPr>
          <a:xfrm>
            <a:off x="2514600" y="228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 diagram (8)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481451" cy="41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6" name="Rechte verbindingslijn met pijl 235"/>
          <p:cNvCxnSpPr/>
          <p:nvPr/>
        </p:nvCxnSpPr>
        <p:spPr>
          <a:xfrm rot="5400000">
            <a:off x="2929341" y="3843740"/>
            <a:ext cx="1227919" cy="6858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Rechte verbindingslijn met pijl 236"/>
          <p:cNvCxnSpPr/>
          <p:nvPr/>
        </p:nvCxnSpPr>
        <p:spPr>
          <a:xfrm rot="5400000" flipH="1" flipV="1">
            <a:off x="2434835" y="4034240"/>
            <a:ext cx="1531925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echte verbindingslijn met pijl 240"/>
          <p:cNvCxnSpPr/>
          <p:nvPr/>
        </p:nvCxnSpPr>
        <p:spPr>
          <a:xfrm>
            <a:off x="3200400" y="3352800"/>
            <a:ext cx="685800" cy="22860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kstvak 247"/>
          <p:cNvSpPr txBox="1"/>
          <p:nvPr/>
        </p:nvSpPr>
        <p:spPr>
          <a:xfrm>
            <a:off x="3810000" y="3962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cooling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9" name="Tekstvak 248"/>
          <p:cNvSpPr txBox="1"/>
          <p:nvPr/>
        </p:nvSpPr>
        <p:spPr>
          <a:xfrm>
            <a:off x="3429000" y="25908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process in the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ripening room</a:t>
            </a:r>
          </a:p>
        </p:txBody>
      </p:sp>
      <p:sp>
        <p:nvSpPr>
          <p:cNvPr id="250" name="Tekstvak 249"/>
          <p:cNvSpPr txBox="1"/>
          <p:nvPr/>
        </p:nvSpPr>
        <p:spPr>
          <a:xfrm>
            <a:off x="2209800" y="3886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7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576" y="5370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898" y="4575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473" y="3712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556" y="2784"/>
              <a:ext cx="6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397" y="1375"/>
              <a:ext cx="69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58" y="5486"/>
              <a:ext cx="4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901" y="4662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33" y="3054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81" y="3926"/>
              <a:ext cx="57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Enthalpy 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40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63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86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12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35" y="360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24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48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71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97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20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46" y="381"/>
              <a:ext cx="43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Water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3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3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22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492" y="2806"/>
              <a:ext cx="106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 </a:t>
              </a: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</a:rPr>
                <a:t>humidity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2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2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16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2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Temperature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921" y="5694"/>
              <a:ext cx="214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 - h/x - diagram for  humid air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5908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rgbClr val="0070C0"/>
                </a:solidFill>
              </a:rPr>
              <a:t>Absolute humidity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217" name="Afbeelding 21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71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5943600" y="2286000"/>
            <a:ext cx="240665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Drying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decrease abs. humidity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- decrease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enthalpy</a:t>
            </a:r>
            <a:endParaRPr kumimoji="0" lang="en-US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cxnSp>
        <p:nvCxnSpPr>
          <p:cNvPr id="230" name="Rechte verbindingslijn met pijl 229"/>
          <p:cNvCxnSpPr/>
          <p:nvPr/>
        </p:nvCxnSpPr>
        <p:spPr>
          <a:xfrm rot="10800000">
            <a:off x="1828801" y="2895600"/>
            <a:ext cx="68738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kstvak 230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Tekstvak 217"/>
          <p:cNvSpPr txBox="1"/>
          <p:nvPr/>
        </p:nvSpPr>
        <p:spPr>
          <a:xfrm>
            <a:off x="5334000" y="990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 diagram (3)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" y="228600"/>
            <a:ext cx="4851687" cy="6400800"/>
            <a:chOff x="140" y="149"/>
            <a:chExt cx="4598" cy="5972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0" y="200"/>
              <a:ext cx="4012" cy="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46" y="212"/>
              <a:ext cx="4158" cy="56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418" y="5284"/>
              <a:ext cx="610" cy="37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16" y="125"/>
                </a:cxn>
                <a:cxn ang="0">
                  <a:pos x="215" y="0"/>
                </a:cxn>
              </a:cxnLst>
              <a:rect l="0" t="0" r="r" b="b"/>
              <a:pathLst>
                <a:path w="215" h="135">
                  <a:moveTo>
                    <a:pt x="0" y="135"/>
                  </a:moveTo>
                  <a:lnTo>
                    <a:pt x="116" y="12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V="1">
              <a:off x="418" y="4446"/>
              <a:ext cx="902" cy="40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58" y="131"/>
                </a:cxn>
                <a:cxn ang="0">
                  <a:pos x="219" y="125"/>
                </a:cxn>
                <a:cxn ang="0">
                  <a:pos x="318" y="0"/>
                </a:cxn>
              </a:cxnLst>
              <a:rect l="0" t="0" r="r" b="b"/>
              <a:pathLst>
                <a:path w="318" h="144">
                  <a:moveTo>
                    <a:pt x="0" y="144"/>
                  </a:moveTo>
                  <a:lnTo>
                    <a:pt x="158" y="131"/>
                  </a:lnTo>
                  <a:lnTo>
                    <a:pt x="219" y="125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 flipV="1">
              <a:off x="418" y="3541"/>
              <a:ext cx="1477" cy="44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58" y="147"/>
                </a:cxn>
                <a:cxn ang="0">
                  <a:pos x="276" y="137"/>
                </a:cxn>
                <a:cxn ang="0">
                  <a:pos x="395" y="127"/>
                </a:cxn>
                <a:cxn ang="0">
                  <a:pos x="422" y="125"/>
                </a:cxn>
                <a:cxn ang="0">
                  <a:pos x="521" y="0"/>
                </a:cxn>
              </a:cxnLst>
              <a:rect l="0" t="0" r="r" b="b"/>
              <a:pathLst>
                <a:path w="521" h="159">
                  <a:moveTo>
                    <a:pt x="0" y="159"/>
                  </a:moveTo>
                  <a:lnTo>
                    <a:pt x="158" y="147"/>
                  </a:lnTo>
                  <a:lnTo>
                    <a:pt x="276" y="137"/>
                  </a:lnTo>
                  <a:lnTo>
                    <a:pt x="395" y="127"/>
                  </a:lnTo>
                  <a:lnTo>
                    <a:pt x="422" y="125"/>
                  </a:lnTo>
                  <a:lnTo>
                    <a:pt x="521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V="1">
              <a:off x="418" y="2564"/>
              <a:ext cx="2571" cy="51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58" y="173"/>
                </a:cxn>
                <a:cxn ang="0">
                  <a:pos x="276" y="164"/>
                </a:cxn>
                <a:cxn ang="0">
                  <a:pos x="395" y="155"/>
                </a:cxn>
                <a:cxn ang="0">
                  <a:pos x="513" y="146"/>
                </a:cxn>
                <a:cxn ang="0">
                  <a:pos x="632" y="137"/>
                </a:cxn>
                <a:cxn ang="0">
                  <a:pos x="750" y="129"/>
                </a:cxn>
                <a:cxn ang="0">
                  <a:pos x="808" y="125"/>
                </a:cxn>
                <a:cxn ang="0">
                  <a:pos x="907" y="0"/>
                </a:cxn>
              </a:cxnLst>
              <a:rect l="0" t="0" r="r" b="b"/>
              <a:pathLst>
                <a:path w="907" h="183">
                  <a:moveTo>
                    <a:pt x="0" y="183"/>
                  </a:moveTo>
                  <a:lnTo>
                    <a:pt x="158" y="173"/>
                  </a:lnTo>
                  <a:lnTo>
                    <a:pt x="276" y="164"/>
                  </a:lnTo>
                  <a:lnTo>
                    <a:pt x="395" y="155"/>
                  </a:lnTo>
                  <a:lnTo>
                    <a:pt x="513" y="146"/>
                  </a:lnTo>
                  <a:lnTo>
                    <a:pt x="632" y="137"/>
                  </a:lnTo>
                  <a:lnTo>
                    <a:pt x="750" y="129"/>
                  </a:lnTo>
                  <a:lnTo>
                    <a:pt x="808" y="125"/>
                  </a:lnTo>
                  <a:lnTo>
                    <a:pt x="907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 flipV="1">
              <a:off x="418" y="1497"/>
              <a:ext cx="3470" cy="22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8" y="70"/>
                </a:cxn>
                <a:cxn ang="0">
                  <a:pos x="276" y="62"/>
                </a:cxn>
                <a:cxn ang="0">
                  <a:pos x="395" y="55"/>
                </a:cxn>
                <a:cxn ang="0">
                  <a:pos x="513" y="47"/>
                </a:cxn>
                <a:cxn ang="0">
                  <a:pos x="632" y="39"/>
                </a:cxn>
                <a:cxn ang="0">
                  <a:pos x="750" y="32"/>
                </a:cxn>
                <a:cxn ang="0">
                  <a:pos x="868" y="24"/>
                </a:cxn>
                <a:cxn ang="0">
                  <a:pos x="987" y="16"/>
                </a:cxn>
                <a:cxn ang="0">
                  <a:pos x="1105" y="8"/>
                </a:cxn>
                <a:cxn ang="0">
                  <a:pos x="1224" y="0"/>
                </a:cxn>
                <a:cxn ang="0">
                  <a:pos x="1224" y="0"/>
                </a:cxn>
              </a:cxnLst>
              <a:rect l="0" t="0" r="r" b="b"/>
              <a:pathLst>
                <a:path w="1224" h="80">
                  <a:moveTo>
                    <a:pt x="0" y="80"/>
                  </a:moveTo>
                  <a:lnTo>
                    <a:pt x="158" y="70"/>
                  </a:lnTo>
                  <a:lnTo>
                    <a:pt x="276" y="62"/>
                  </a:lnTo>
                  <a:lnTo>
                    <a:pt x="395" y="55"/>
                  </a:lnTo>
                  <a:lnTo>
                    <a:pt x="513" y="47"/>
                  </a:lnTo>
                  <a:lnTo>
                    <a:pt x="632" y="39"/>
                  </a:lnTo>
                  <a:lnTo>
                    <a:pt x="750" y="32"/>
                  </a:lnTo>
                  <a:lnTo>
                    <a:pt x="868" y="24"/>
                  </a:lnTo>
                  <a:lnTo>
                    <a:pt x="987" y="16"/>
                  </a:lnTo>
                  <a:lnTo>
                    <a:pt x="1105" y="8"/>
                  </a:lnTo>
                  <a:lnTo>
                    <a:pt x="1224" y="0"/>
                  </a:lnTo>
                  <a:lnTo>
                    <a:pt x="1224" y="0"/>
                  </a:lnTo>
                </a:path>
              </a:pathLst>
            </a:cu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32" y="5558"/>
              <a:ext cx="136" cy="1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32" y="5142"/>
              <a:ext cx="462" cy="58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2" y="4728"/>
              <a:ext cx="703" cy="8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532" y="4315"/>
              <a:ext cx="870" cy="111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532" y="3901"/>
              <a:ext cx="1037" cy="13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532" y="3488"/>
              <a:ext cx="1201" cy="1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32" y="3072"/>
              <a:ext cx="1372" cy="175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32" y="2659"/>
              <a:ext cx="1536" cy="19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32" y="2245"/>
              <a:ext cx="1703" cy="21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32" y="1832"/>
              <a:ext cx="1870" cy="238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2" y="1419"/>
              <a:ext cx="2035" cy="25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32" y="1005"/>
              <a:ext cx="2202" cy="28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704" y="815"/>
              <a:ext cx="2197" cy="27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030" y="815"/>
              <a:ext cx="2036" cy="259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354" y="815"/>
              <a:ext cx="1879" cy="23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677" y="815"/>
              <a:ext cx="1723" cy="219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2003" y="815"/>
              <a:ext cx="1565" cy="19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2326" y="815"/>
              <a:ext cx="1406" cy="1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2652" y="815"/>
              <a:ext cx="1236" cy="15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975" y="815"/>
              <a:ext cx="913" cy="116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298" y="815"/>
              <a:ext cx="590" cy="74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624" y="815"/>
              <a:ext cx="264" cy="335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3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611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90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772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855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934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16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1098" y="704"/>
              <a:ext cx="1" cy="502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178" y="704"/>
              <a:ext cx="1" cy="494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>
              <a:off x="1257" y="704"/>
              <a:ext cx="1" cy="485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339" y="704"/>
              <a:ext cx="1" cy="475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422" y="704"/>
              <a:ext cx="1" cy="46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504" y="704"/>
              <a:ext cx="1" cy="455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83" y="704"/>
              <a:ext cx="1" cy="44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665" y="704"/>
              <a:ext cx="1" cy="436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745" y="704"/>
              <a:ext cx="1" cy="426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1827" y="704"/>
              <a:ext cx="1" cy="416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1906" y="704"/>
              <a:ext cx="1" cy="4069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1989" y="704"/>
              <a:ext cx="1" cy="397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071" y="704"/>
              <a:ext cx="1" cy="387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153" y="704"/>
              <a:ext cx="1" cy="377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232" y="704"/>
              <a:ext cx="1" cy="367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12" y="704"/>
              <a:ext cx="1" cy="35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394" y="704"/>
              <a:ext cx="1" cy="348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476" y="704"/>
              <a:ext cx="1" cy="338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56" y="704"/>
              <a:ext cx="1" cy="328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638" y="704"/>
              <a:ext cx="1" cy="3186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720" y="704"/>
              <a:ext cx="1" cy="30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2799" y="704"/>
              <a:ext cx="1" cy="299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2879" y="704"/>
              <a:ext cx="1" cy="289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2961" y="704"/>
              <a:ext cx="1" cy="279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043" y="704"/>
              <a:ext cx="1" cy="2695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3125" y="704"/>
              <a:ext cx="1" cy="2597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3205" y="704"/>
              <a:ext cx="1" cy="250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Line 72"/>
            <p:cNvSpPr>
              <a:spLocks noChangeShapeType="1"/>
            </p:cNvSpPr>
            <p:nvPr/>
          </p:nvSpPr>
          <p:spPr bwMode="auto">
            <a:xfrm>
              <a:off x="3287" y="704"/>
              <a:ext cx="1" cy="2401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Line 73"/>
            <p:cNvSpPr>
              <a:spLocks noChangeShapeType="1"/>
            </p:cNvSpPr>
            <p:nvPr/>
          </p:nvSpPr>
          <p:spPr bwMode="auto">
            <a:xfrm>
              <a:off x="3366" y="704"/>
              <a:ext cx="1" cy="2304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Line 74"/>
            <p:cNvSpPr>
              <a:spLocks noChangeShapeType="1"/>
            </p:cNvSpPr>
            <p:nvPr/>
          </p:nvSpPr>
          <p:spPr bwMode="auto">
            <a:xfrm>
              <a:off x="3448" y="704"/>
              <a:ext cx="1" cy="220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Line 75"/>
            <p:cNvSpPr>
              <a:spLocks noChangeShapeType="1"/>
            </p:cNvSpPr>
            <p:nvPr/>
          </p:nvSpPr>
          <p:spPr bwMode="auto">
            <a:xfrm>
              <a:off x="3528" y="704"/>
              <a:ext cx="1" cy="210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>
              <a:off x="3610" y="704"/>
              <a:ext cx="1" cy="20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Line 77"/>
            <p:cNvSpPr>
              <a:spLocks noChangeShapeType="1"/>
            </p:cNvSpPr>
            <p:nvPr/>
          </p:nvSpPr>
          <p:spPr bwMode="auto">
            <a:xfrm>
              <a:off x="3692" y="704"/>
              <a:ext cx="1" cy="1910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Line 78"/>
            <p:cNvSpPr>
              <a:spLocks noChangeShapeType="1"/>
            </p:cNvSpPr>
            <p:nvPr/>
          </p:nvSpPr>
          <p:spPr bwMode="auto">
            <a:xfrm>
              <a:off x="3774" y="704"/>
              <a:ext cx="1" cy="1812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 flipV="1">
              <a:off x="673" y="2103"/>
              <a:ext cx="3215" cy="3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"/>
                </a:cxn>
                <a:cxn ang="0">
                  <a:pos x="24" y="124"/>
                </a:cxn>
                <a:cxn ang="0">
                  <a:pos x="40" y="187"/>
                </a:cxn>
                <a:cxn ang="0">
                  <a:pos x="58" y="249"/>
                </a:cxn>
                <a:cxn ang="0">
                  <a:pos x="81" y="312"/>
                </a:cxn>
                <a:cxn ang="0">
                  <a:pos x="106" y="375"/>
                </a:cxn>
                <a:cxn ang="0">
                  <a:pos x="137" y="437"/>
                </a:cxn>
                <a:cxn ang="0">
                  <a:pos x="173" y="500"/>
                </a:cxn>
                <a:cxn ang="0">
                  <a:pos x="209" y="563"/>
                </a:cxn>
                <a:cxn ang="0">
                  <a:pos x="250" y="626"/>
                </a:cxn>
                <a:cxn ang="0">
                  <a:pos x="298" y="689"/>
                </a:cxn>
                <a:cxn ang="0">
                  <a:pos x="352" y="752"/>
                </a:cxn>
                <a:cxn ang="0">
                  <a:pos x="413" y="816"/>
                </a:cxn>
                <a:cxn ang="0">
                  <a:pos x="482" y="880"/>
                </a:cxn>
                <a:cxn ang="0">
                  <a:pos x="561" y="945"/>
                </a:cxn>
                <a:cxn ang="0">
                  <a:pos x="650" y="1011"/>
                </a:cxn>
                <a:cxn ang="0">
                  <a:pos x="750" y="1076"/>
                </a:cxn>
                <a:cxn ang="0">
                  <a:pos x="863" y="1143"/>
                </a:cxn>
                <a:cxn ang="0">
                  <a:pos x="990" y="1209"/>
                </a:cxn>
                <a:cxn ang="0">
                  <a:pos x="1133" y="1278"/>
                </a:cxn>
                <a:cxn ang="0">
                  <a:pos x="1134" y="1279"/>
                </a:cxn>
              </a:cxnLst>
              <a:rect l="0" t="0" r="r" b="b"/>
              <a:pathLst>
                <a:path w="1134" h="1279">
                  <a:moveTo>
                    <a:pt x="0" y="0"/>
                  </a:moveTo>
                  <a:lnTo>
                    <a:pt x="11" y="62"/>
                  </a:lnTo>
                  <a:lnTo>
                    <a:pt x="24" y="124"/>
                  </a:lnTo>
                  <a:lnTo>
                    <a:pt x="40" y="187"/>
                  </a:lnTo>
                  <a:lnTo>
                    <a:pt x="58" y="249"/>
                  </a:lnTo>
                  <a:lnTo>
                    <a:pt x="81" y="312"/>
                  </a:lnTo>
                  <a:lnTo>
                    <a:pt x="106" y="375"/>
                  </a:lnTo>
                  <a:lnTo>
                    <a:pt x="137" y="437"/>
                  </a:lnTo>
                  <a:lnTo>
                    <a:pt x="173" y="500"/>
                  </a:lnTo>
                  <a:lnTo>
                    <a:pt x="209" y="563"/>
                  </a:lnTo>
                  <a:lnTo>
                    <a:pt x="250" y="626"/>
                  </a:lnTo>
                  <a:lnTo>
                    <a:pt x="298" y="689"/>
                  </a:lnTo>
                  <a:lnTo>
                    <a:pt x="352" y="752"/>
                  </a:lnTo>
                  <a:lnTo>
                    <a:pt x="413" y="816"/>
                  </a:lnTo>
                  <a:lnTo>
                    <a:pt x="482" y="880"/>
                  </a:lnTo>
                  <a:lnTo>
                    <a:pt x="561" y="945"/>
                  </a:lnTo>
                  <a:lnTo>
                    <a:pt x="650" y="1011"/>
                  </a:lnTo>
                  <a:lnTo>
                    <a:pt x="750" y="1076"/>
                  </a:lnTo>
                  <a:lnTo>
                    <a:pt x="863" y="1143"/>
                  </a:lnTo>
                  <a:lnTo>
                    <a:pt x="990" y="1209"/>
                  </a:lnTo>
                  <a:lnTo>
                    <a:pt x="1133" y="1278"/>
                  </a:lnTo>
                  <a:lnTo>
                    <a:pt x="1134" y="12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 flipV="1">
              <a:off x="600" y="1044"/>
              <a:ext cx="3288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1"/>
                </a:cxn>
                <a:cxn ang="0">
                  <a:pos x="17" y="161"/>
                </a:cxn>
                <a:cxn ang="0">
                  <a:pos x="28" y="242"/>
                </a:cxn>
                <a:cxn ang="0">
                  <a:pos x="43" y="323"/>
                </a:cxn>
                <a:cxn ang="0">
                  <a:pos x="60" y="404"/>
                </a:cxn>
                <a:cxn ang="0">
                  <a:pos x="82" y="484"/>
                </a:cxn>
                <a:cxn ang="0">
                  <a:pos x="105" y="565"/>
                </a:cxn>
                <a:cxn ang="0">
                  <a:pos x="133" y="647"/>
                </a:cxn>
                <a:cxn ang="0">
                  <a:pos x="165" y="728"/>
                </a:cxn>
                <a:cxn ang="0">
                  <a:pos x="203" y="809"/>
                </a:cxn>
                <a:cxn ang="0">
                  <a:pos x="248" y="892"/>
                </a:cxn>
                <a:cxn ang="0">
                  <a:pos x="300" y="973"/>
                </a:cxn>
                <a:cxn ang="0">
                  <a:pos x="361" y="1056"/>
                </a:cxn>
                <a:cxn ang="0">
                  <a:pos x="432" y="1140"/>
                </a:cxn>
                <a:cxn ang="0">
                  <a:pos x="514" y="1223"/>
                </a:cxn>
                <a:cxn ang="0">
                  <a:pos x="609" y="1308"/>
                </a:cxn>
                <a:cxn ang="0">
                  <a:pos x="720" y="1393"/>
                </a:cxn>
                <a:cxn ang="0">
                  <a:pos x="846" y="1480"/>
                </a:cxn>
                <a:cxn ang="0">
                  <a:pos x="992" y="1568"/>
                </a:cxn>
                <a:cxn ang="0">
                  <a:pos x="1159" y="1657"/>
                </a:cxn>
                <a:cxn ang="0">
                  <a:pos x="1160" y="1658"/>
                </a:cxn>
              </a:cxnLst>
              <a:rect l="0" t="0" r="r" b="b"/>
              <a:pathLst>
                <a:path w="1160" h="1658">
                  <a:moveTo>
                    <a:pt x="0" y="0"/>
                  </a:moveTo>
                  <a:lnTo>
                    <a:pt x="8" y="81"/>
                  </a:lnTo>
                  <a:lnTo>
                    <a:pt x="17" y="161"/>
                  </a:lnTo>
                  <a:lnTo>
                    <a:pt x="28" y="242"/>
                  </a:lnTo>
                  <a:lnTo>
                    <a:pt x="43" y="323"/>
                  </a:lnTo>
                  <a:lnTo>
                    <a:pt x="60" y="404"/>
                  </a:lnTo>
                  <a:lnTo>
                    <a:pt x="82" y="484"/>
                  </a:lnTo>
                  <a:lnTo>
                    <a:pt x="105" y="565"/>
                  </a:lnTo>
                  <a:lnTo>
                    <a:pt x="133" y="647"/>
                  </a:lnTo>
                  <a:lnTo>
                    <a:pt x="165" y="728"/>
                  </a:lnTo>
                  <a:lnTo>
                    <a:pt x="203" y="809"/>
                  </a:lnTo>
                  <a:lnTo>
                    <a:pt x="248" y="892"/>
                  </a:lnTo>
                  <a:lnTo>
                    <a:pt x="300" y="973"/>
                  </a:lnTo>
                  <a:lnTo>
                    <a:pt x="361" y="1056"/>
                  </a:lnTo>
                  <a:lnTo>
                    <a:pt x="432" y="1140"/>
                  </a:lnTo>
                  <a:lnTo>
                    <a:pt x="514" y="1223"/>
                  </a:lnTo>
                  <a:lnTo>
                    <a:pt x="609" y="1308"/>
                  </a:lnTo>
                  <a:lnTo>
                    <a:pt x="720" y="1393"/>
                  </a:lnTo>
                  <a:lnTo>
                    <a:pt x="846" y="1480"/>
                  </a:lnTo>
                  <a:lnTo>
                    <a:pt x="992" y="1568"/>
                  </a:lnTo>
                  <a:lnTo>
                    <a:pt x="1159" y="1657"/>
                  </a:lnTo>
                  <a:lnTo>
                    <a:pt x="1160" y="16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 flipV="1">
              <a:off x="1198" y="1949"/>
              <a:ext cx="2690" cy="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7"/>
                </a:cxn>
                <a:cxn ang="0">
                  <a:pos x="45" y="74"/>
                </a:cxn>
                <a:cxn ang="0">
                  <a:pos x="69" y="111"/>
                </a:cxn>
                <a:cxn ang="0">
                  <a:pos x="97" y="149"/>
                </a:cxn>
                <a:cxn ang="0">
                  <a:pos x="126" y="186"/>
                </a:cxn>
                <a:cxn ang="0">
                  <a:pos x="157" y="224"/>
                </a:cxn>
                <a:cxn ang="0">
                  <a:pos x="192" y="262"/>
                </a:cxn>
                <a:cxn ang="0">
                  <a:pos x="229" y="299"/>
                </a:cxn>
                <a:cxn ang="0">
                  <a:pos x="268" y="338"/>
                </a:cxn>
                <a:cxn ang="0">
                  <a:pos x="310" y="375"/>
                </a:cxn>
                <a:cxn ang="0">
                  <a:pos x="356" y="414"/>
                </a:cxn>
                <a:cxn ang="0">
                  <a:pos x="405" y="452"/>
                </a:cxn>
                <a:cxn ang="0">
                  <a:pos x="457" y="490"/>
                </a:cxn>
                <a:cxn ang="0">
                  <a:pos x="513" y="530"/>
                </a:cxn>
                <a:cxn ang="0">
                  <a:pos x="574" y="568"/>
                </a:cxn>
                <a:cxn ang="0">
                  <a:pos x="639" y="607"/>
                </a:cxn>
                <a:cxn ang="0">
                  <a:pos x="709" y="647"/>
                </a:cxn>
                <a:cxn ang="0">
                  <a:pos x="783" y="686"/>
                </a:cxn>
                <a:cxn ang="0">
                  <a:pos x="863" y="726"/>
                </a:cxn>
                <a:cxn ang="0">
                  <a:pos x="948" y="767"/>
                </a:cxn>
                <a:cxn ang="0">
                  <a:pos x="949" y="768"/>
                </a:cxn>
              </a:cxnLst>
              <a:rect l="0" t="0" r="r" b="b"/>
              <a:pathLst>
                <a:path w="949" h="768">
                  <a:moveTo>
                    <a:pt x="0" y="0"/>
                  </a:moveTo>
                  <a:lnTo>
                    <a:pt x="21" y="37"/>
                  </a:lnTo>
                  <a:lnTo>
                    <a:pt x="45" y="74"/>
                  </a:lnTo>
                  <a:lnTo>
                    <a:pt x="69" y="111"/>
                  </a:lnTo>
                  <a:lnTo>
                    <a:pt x="97" y="149"/>
                  </a:lnTo>
                  <a:lnTo>
                    <a:pt x="126" y="186"/>
                  </a:lnTo>
                  <a:lnTo>
                    <a:pt x="157" y="224"/>
                  </a:lnTo>
                  <a:lnTo>
                    <a:pt x="192" y="262"/>
                  </a:lnTo>
                  <a:lnTo>
                    <a:pt x="229" y="299"/>
                  </a:lnTo>
                  <a:lnTo>
                    <a:pt x="268" y="338"/>
                  </a:lnTo>
                  <a:lnTo>
                    <a:pt x="310" y="375"/>
                  </a:lnTo>
                  <a:lnTo>
                    <a:pt x="356" y="414"/>
                  </a:lnTo>
                  <a:lnTo>
                    <a:pt x="405" y="452"/>
                  </a:lnTo>
                  <a:lnTo>
                    <a:pt x="457" y="490"/>
                  </a:lnTo>
                  <a:lnTo>
                    <a:pt x="513" y="530"/>
                  </a:lnTo>
                  <a:lnTo>
                    <a:pt x="574" y="568"/>
                  </a:lnTo>
                  <a:lnTo>
                    <a:pt x="639" y="607"/>
                  </a:lnTo>
                  <a:lnTo>
                    <a:pt x="709" y="647"/>
                  </a:lnTo>
                  <a:lnTo>
                    <a:pt x="783" y="686"/>
                  </a:lnTo>
                  <a:lnTo>
                    <a:pt x="863" y="726"/>
                  </a:lnTo>
                  <a:lnTo>
                    <a:pt x="948" y="767"/>
                  </a:lnTo>
                  <a:lnTo>
                    <a:pt x="949" y="7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 flipV="1">
              <a:off x="1121" y="1773"/>
              <a:ext cx="2767" cy="2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0"/>
                </a:cxn>
                <a:cxn ang="0">
                  <a:pos x="44" y="80"/>
                </a:cxn>
                <a:cxn ang="0">
                  <a:pos x="68" y="121"/>
                </a:cxn>
                <a:cxn ang="0">
                  <a:pos x="95" y="161"/>
                </a:cxn>
                <a:cxn ang="0">
                  <a:pos x="124" y="202"/>
                </a:cxn>
                <a:cxn ang="0">
                  <a:pos x="155" y="242"/>
                </a:cxn>
                <a:cxn ang="0">
                  <a:pos x="189" y="283"/>
                </a:cxn>
                <a:cxn ang="0">
                  <a:pos x="226" y="324"/>
                </a:cxn>
                <a:cxn ang="0">
                  <a:pos x="266" y="365"/>
                </a:cxn>
                <a:cxn ang="0">
                  <a:pos x="308" y="406"/>
                </a:cxn>
                <a:cxn ang="0">
                  <a:pos x="355" y="447"/>
                </a:cxn>
                <a:cxn ang="0">
                  <a:pos x="405" y="489"/>
                </a:cxn>
                <a:cxn ang="0">
                  <a:pos x="460" y="530"/>
                </a:cxn>
                <a:cxn ang="0">
                  <a:pos x="518" y="572"/>
                </a:cxn>
                <a:cxn ang="0">
                  <a:pos x="580" y="614"/>
                </a:cxn>
                <a:cxn ang="0">
                  <a:pos x="648" y="657"/>
                </a:cxn>
                <a:cxn ang="0">
                  <a:pos x="721" y="700"/>
                </a:cxn>
                <a:cxn ang="0">
                  <a:pos x="800" y="742"/>
                </a:cxn>
                <a:cxn ang="0">
                  <a:pos x="884" y="786"/>
                </a:cxn>
                <a:cxn ang="0">
                  <a:pos x="975" y="830"/>
                </a:cxn>
                <a:cxn ang="0">
                  <a:pos x="976" y="831"/>
                </a:cxn>
              </a:cxnLst>
              <a:rect l="0" t="0" r="r" b="b"/>
              <a:pathLst>
                <a:path w="976" h="831">
                  <a:moveTo>
                    <a:pt x="0" y="0"/>
                  </a:moveTo>
                  <a:lnTo>
                    <a:pt x="21" y="40"/>
                  </a:lnTo>
                  <a:lnTo>
                    <a:pt x="44" y="80"/>
                  </a:lnTo>
                  <a:lnTo>
                    <a:pt x="68" y="121"/>
                  </a:lnTo>
                  <a:lnTo>
                    <a:pt x="95" y="161"/>
                  </a:lnTo>
                  <a:lnTo>
                    <a:pt x="124" y="202"/>
                  </a:lnTo>
                  <a:lnTo>
                    <a:pt x="155" y="242"/>
                  </a:lnTo>
                  <a:lnTo>
                    <a:pt x="189" y="283"/>
                  </a:lnTo>
                  <a:lnTo>
                    <a:pt x="226" y="324"/>
                  </a:lnTo>
                  <a:lnTo>
                    <a:pt x="266" y="365"/>
                  </a:lnTo>
                  <a:lnTo>
                    <a:pt x="308" y="406"/>
                  </a:lnTo>
                  <a:lnTo>
                    <a:pt x="355" y="447"/>
                  </a:lnTo>
                  <a:lnTo>
                    <a:pt x="405" y="489"/>
                  </a:lnTo>
                  <a:lnTo>
                    <a:pt x="460" y="530"/>
                  </a:lnTo>
                  <a:lnTo>
                    <a:pt x="518" y="572"/>
                  </a:lnTo>
                  <a:lnTo>
                    <a:pt x="580" y="614"/>
                  </a:lnTo>
                  <a:lnTo>
                    <a:pt x="648" y="657"/>
                  </a:lnTo>
                  <a:lnTo>
                    <a:pt x="721" y="700"/>
                  </a:lnTo>
                  <a:lnTo>
                    <a:pt x="800" y="742"/>
                  </a:lnTo>
                  <a:lnTo>
                    <a:pt x="884" y="786"/>
                  </a:lnTo>
                  <a:lnTo>
                    <a:pt x="975" y="830"/>
                  </a:lnTo>
                  <a:lnTo>
                    <a:pt x="976" y="8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 flipV="1">
              <a:off x="1047" y="1572"/>
              <a:ext cx="2841" cy="2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3"/>
                </a:cxn>
                <a:cxn ang="0">
                  <a:pos x="42" y="87"/>
                </a:cxn>
                <a:cxn ang="0">
                  <a:pos x="66" y="131"/>
                </a:cxn>
                <a:cxn ang="0">
                  <a:pos x="91" y="175"/>
                </a:cxn>
                <a:cxn ang="0">
                  <a:pos x="119" y="219"/>
                </a:cxn>
                <a:cxn ang="0">
                  <a:pos x="150" y="263"/>
                </a:cxn>
                <a:cxn ang="0">
                  <a:pos x="184" y="307"/>
                </a:cxn>
                <a:cxn ang="0">
                  <a:pos x="221" y="351"/>
                </a:cxn>
                <a:cxn ang="0">
                  <a:pos x="261" y="396"/>
                </a:cxn>
                <a:cxn ang="0">
                  <a:pos x="305" y="441"/>
                </a:cxn>
                <a:cxn ang="0">
                  <a:pos x="352" y="486"/>
                </a:cxn>
                <a:cxn ang="0">
                  <a:pos x="403" y="531"/>
                </a:cxn>
                <a:cxn ang="0">
                  <a:pos x="458" y="576"/>
                </a:cxn>
                <a:cxn ang="0">
                  <a:pos x="519" y="622"/>
                </a:cxn>
                <a:cxn ang="0">
                  <a:pos x="585" y="668"/>
                </a:cxn>
                <a:cxn ang="0">
                  <a:pos x="655" y="714"/>
                </a:cxn>
                <a:cxn ang="0">
                  <a:pos x="732" y="760"/>
                </a:cxn>
                <a:cxn ang="0">
                  <a:pos x="814" y="807"/>
                </a:cxn>
                <a:cxn ang="0">
                  <a:pos x="904" y="854"/>
                </a:cxn>
                <a:cxn ang="0">
                  <a:pos x="1001" y="902"/>
                </a:cxn>
                <a:cxn ang="0">
                  <a:pos x="1002" y="903"/>
                </a:cxn>
              </a:cxnLst>
              <a:rect l="0" t="0" r="r" b="b"/>
              <a:pathLst>
                <a:path w="1002" h="903">
                  <a:moveTo>
                    <a:pt x="0" y="0"/>
                  </a:moveTo>
                  <a:lnTo>
                    <a:pt x="20" y="43"/>
                  </a:lnTo>
                  <a:lnTo>
                    <a:pt x="42" y="87"/>
                  </a:lnTo>
                  <a:lnTo>
                    <a:pt x="66" y="131"/>
                  </a:lnTo>
                  <a:lnTo>
                    <a:pt x="91" y="175"/>
                  </a:lnTo>
                  <a:lnTo>
                    <a:pt x="119" y="219"/>
                  </a:lnTo>
                  <a:lnTo>
                    <a:pt x="150" y="263"/>
                  </a:lnTo>
                  <a:lnTo>
                    <a:pt x="184" y="307"/>
                  </a:lnTo>
                  <a:lnTo>
                    <a:pt x="221" y="351"/>
                  </a:lnTo>
                  <a:lnTo>
                    <a:pt x="261" y="396"/>
                  </a:lnTo>
                  <a:lnTo>
                    <a:pt x="305" y="441"/>
                  </a:lnTo>
                  <a:lnTo>
                    <a:pt x="352" y="486"/>
                  </a:lnTo>
                  <a:lnTo>
                    <a:pt x="403" y="531"/>
                  </a:lnTo>
                  <a:lnTo>
                    <a:pt x="458" y="576"/>
                  </a:lnTo>
                  <a:lnTo>
                    <a:pt x="519" y="622"/>
                  </a:lnTo>
                  <a:lnTo>
                    <a:pt x="585" y="668"/>
                  </a:lnTo>
                  <a:lnTo>
                    <a:pt x="655" y="714"/>
                  </a:lnTo>
                  <a:lnTo>
                    <a:pt x="732" y="760"/>
                  </a:lnTo>
                  <a:lnTo>
                    <a:pt x="814" y="807"/>
                  </a:lnTo>
                  <a:lnTo>
                    <a:pt x="904" y="854"/>
                  </a:lnTo>
                  <a:lnTo>
                    <a:pt x="1001" y="902"/>
                  </a:lnTo>
                  <a:lnTo>
                    <a:pt x="1002" y="9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 flipV="1">
              <a:off x="974" y="1332"/>
              <a:ext cx="2914" cy="2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7"/>
                </a:cxn>
                <a:cxn ang="0">
                  <a:pos x="39" y="95"/>
                </a:cxn>
                <a:cxn ang="0">
                  <a:pos x="62" y="143"/>
                </a:cxn>
                <a:cxn ang="0">
                  <a:pos x="87" y="191"/>
                </a:cxn>
                <a:cxn ang="0">
                  <a:pos x="114" y="239"/>
                </a:cxn>
                <a:cxn ang="0">
                  <a:pos x="144" y="287"/>
                </a:cxn>
                <a:cxn ang="0">
                  <a:pos x="178" y="336"/>
                </a:cxn>
                <a:cxn ang="0">
                  <a:pos x="214" y="384"/>
                </a:cxn>
                <a:cxn ang="0">
                  <a:pos x="254" y="433"/>
                </a:cxn>
                <a:cxn ang="0">
                  <a:pos x="298" y="482"/>
                </a:cxn>
                <a:cxn ang="0">
                  <a:pos x="346" y="531"/>
                </a:cxn>
                <a:cxn ang="0">
                  <a:pos x="398" y="580"/>
                </a:cxn>
                <a:cxn ang="0">
                  <a:pos x="456" y="630"/>
                </a:cxn>
                <a:cxn ang="0">
                  <a:pos x="518" y="680"/>
                </a:cxn>
                <a:cxn ang="0">
                  <a:pos x="586" y="730"/>
                </a:cxn>
                <a:cxn ang="0">
                  <a:pos x="660" y="781"/>
                </a:cxn>
                <a:cxn ang="0">
                  <a:pos x="740" y="832"/>
                </a:cxn>
                <a:cxn ang="0">
                  <a:pos x="828" y="883"/>
                </a:cxn>
                <a:cxn ang="0">
                  <a:pos x="924" y="935"/>
                </a:cxn>
                <a:cxn ang="0">
                  <a:pos x="1027" y="988"/>
                </a:cxn>
                <a:cxn ang="0">
                  <a:pos x="1028" y="989"/>
                </a:cxn>
              </a:cxnLst>
              <a:rect l="0" t="0" r="r" b="b"/>
              <a:pathLst>
                <a:path w="1028" h="989">
                  <a:moveTo>
                    <a:pt x="0" y="0"/>
                  </a:moveTo>
                  <a:lnTo>
                    <a:pt x="18" y="47"/>
                  </a:lnTo>
                  <a:lnTo>
                    <a:pt x="39" y="95"/>
                  </a:lnTo>
                  <a:lnTo>
                    <a:pt x="62" y="143"/>
                  </a:lnTo>
                  <a:lnTo>
                    <a:pt x="87" y="191"/>
                  </a:lnTo>
                  <a:lnTo>
                    <a:pt x="114" y="239"/>
                  </a:lnTo>
                  <a:lnTo>
                    <a:pt x="144" y="287"/>
                  </a:lnTo>
                  <a:lnTo>
                    <a:pt x="178" y="336"/>
                  </a:lnTo>
                  <a:lnTo>
                    <a:pt x="214" y="384"/>
                  </a:lnTo>
                  <a:lnTo>
                    <a:pt x="254" y="433"/>
                  </a:lnTo>
                  <a:lnTo>
                    <a:pt x="298" y="482"/>
                  </a:lnTo>
                  <a:lnTo>
                    <a:pt x="346" y="531"/>
                  </a:lnTo>
                  <a:lnTo>
                    <a:pt x="398" y="580"/>
                  </a:lnTo>
                  <a:lnTo>
                    <a:pt x="456" y="630"/>
                  </a:lnTo>
                  <a:lnTo>
                    <a:pt x="518" y="680"/>
                  </a:lnTo>
                  <a:lnTo>
                    <a:pt x="586" y="730"/>
                  </a:lnTo>
                  <a:lnTo>
                    <a:pt x="660" y="781"/>
                  </a:lnTo>
                  <a:lnTo>
                    <a:pt x="740" y="832"/>
                  </a:lnTo>
                  <a:lnTo>
                    <a:pt x="828" y="883"/>
                  </a:lnTo>
                  <a:lnTo>
                    <a:pt x="924" y="935"/>
                  </a:lnTo>
                  <a:lnTo>
                    <a:pt x="1027" y="988"/>
                  </a:lnTo>
                  <a:lnTo>
                    <a:pt x="1028" y="9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 flipV="1">
              <a:off x="826" y="704"/>
              <a:ext cx="3028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9"/>
                </a:cxn>
                <a:cxn ang="0">
                  <a:pos x="32" y="119"/>
                </a:cxn>
                <a:cxn ang="0">
                  <a:pos x="52" y="178"/>
                </a:cxn>
                <a:cxn ang="0">
                  <a:pos x="74" y="237"/>
                </a:cxn>
                <a:cxn ang="0">
                  <a:pos x="100" y="296"/>
                </a:cxn>
                <a:cxn ang="0">
                  <a:pos x="128" y="355"/>
                </a:cxn>
                <a:cxn ang="0">
                  <a:pos x="159" y="415"/>
                </a:cxn>
                <a:cxn ang="0">
                  <a:pos x="194" y="475"/>
                </a:cxn>
                <a:cxn ang="0">
                  <a:pos x="233" y="535"/>
                </a:cxn>
                <a:cxn ang="0">
                  <a:pos x="276" y="595"/>
                </a:cxn>
                <a:cxn ang="0">
                  <a:pos x="325" y="655"/>
                </a:cxn>
                <a:cxn ang="0">
                  <a:pos x="380" y="716"/>
                </a:cxn>
                <a:cxn ang="0">
                  <a:pos x="439" y="778"/>
                </a:cxn>
                <a:cxn ang="0">
                  <a:pos x="505" y="839"/>
                </a:cxn>
                <a:cxn ang="0">
                  <a:pos x="579" y="902"/>
                </a:cxn>
                <a:cxn ang="0">
                  <a:pos x="660" y="964"/>
                </a:cxn>
                <a:cxn ang="0">
                  <a:pos x="750" y="1027"/>
                </a:cxn>
                <a:cxn ang="0">
                  <a:pos x="849" y="1091"/>
                </a:cxn>
                <a:cxn ang="0">
                  <a:pos x="959" y="1156"/>
                </a:cxn>
                <a:cxn ang="0">
                  <a:pos x="1068" y="1215"/>
                </a:cxn>
              </a:cxnLst>
              <a:rect l="0" t="0" r="r" b="b"/>
              <a:pathLst>
                <a:path w="1068" h="1215">
                  <a:moveTo>
                    <a:pt x="0" y="0"/>
                  </a:moveTo>
                  <a:lnTo>
                    <a:pt x="15" y="59"/>
                  </a:lnTo>
                  <a:lnTo>
                    <a:pt x="32" y="119"/>
                  </a:lnTo>
                  <a:lnTo>
                    <a:pt x="52" y="178"/>
                  </a:lnTo>
                  <a:lnTo>
                    <a:pt x="74" y="237"/>
                  </a:lnTo>
                  <a:lnTo>
                    <a:pt x="100" y="296"/>
                  </a:lnTo>
                  <a:lnTo>
                    <a:pt x="128" y="355"/>
                  </a:lnTo>
                  <a:lnTo>
                    <a:pt x="159" y="415"/>
                  </a:lnTo>
                  <a:lnTo>
                    <a:pt x="194" y="475"/>
                  </a:lnTo>
                  <a:lnTo>
                    <a:pt x="233" y="535"/>
                  </a:lnTo>
                  <a:lnTo>
                    <a:pt x="276" y="595"/>
                  </a:lnTo>
                  <a:lnTo>
                    <a:pt x="325" y="655"/>
                  </a:lnTo>
                  <a:lnTo>
                    <a:pt x="380" y="716"/>
                  </a:lnTo>
                  <a:lnTo>
                    <a:pt x="439" y="778"/>
                  </a:lnTo>
                  <a:lnTo>
                    <a:pt x="505" y="839"/>
                  </a:lnTo>
                  <a:lnTo>
                    <a:pt x="579" y="902"/>
                  </a:lnTo>
                  <a:lnTo>
                    <a:pt x="660" y="964"/>
                  </a:lnTo>
                  <a:lnTo>
                    <a:pt x="750" y="1027"/>
                  </a:lnTo>
                  <a:lnTo>
                    <a:pt x="849" y="1091"/>
                  </a:lnTo>
                  <a:lnTo>
                    <a:pt x="959" y="1156"/>
                  </a:lnTo>
                  <a:lnTo>
                    <a:pt x="1068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 flipV="1">
              <a:off x="750" y="704"/>
              <a:ext cx="2304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9" y="135"/>
                </a:cxn>
                <a:cxn ang="0">
                  <a:pos x="47" y="203"/>
                </a:cxn>
                <a:cxn ang="0">
                  <a:pos x="67" y="270"/>
                </a:cxn>
                <a:cxn ang="0">
                  <a:pos x="90" y="338"/>
                </a:cxn>
                <a:cxn ang="0">
                  <a:pos x="116" y="405"/>
                </a:cxn>
                <a:cxn ang="0">
                  <a:pos x="146" y="473"/>
                </a:cxn>
                <a:cxn ang="0">
                  <a:pos x="179" y="542"/>
                </a:cxn>
                <a:cxn ang="0">
                  <a:pos x="217" y="610"/>
                </a:cxn>
                <a:cxn ang="0">
                  <a:pos x="260" y="679"/>
                </a:cxn>
                <a:cxn ang="0">
                  <a:pos x="308" y="747"/>
                </a:cxn>
                <a:cxn ang="0">
                  <a:pos x="363" y="817"/>
                </a:cxn>
                <a:cxn ang="0">
                  <a:pos x="424" y="887"/>
                </a:cxn>
                <a:cxn ang="0">
                  <a:pos x="492" y="957"/>
                </a:cxn>
                <a:cxn ang="0">
                  <a:pos x="569" y="1028"/>
                </a:cxn>
                <a:cxn ang="0">
                  <a:pos x="655" y="1100"/>
                </a:cxn>
                <a:cxn ang="0">
                  <a:pos x="750" y="1172"/>
                </a:cxn>
                <a:cxn ang="0">
                  <a:pos x="813" y="1215"/>
                </a:cxn>
              </a:cxnLst>
              <a:rect l="0" t="0" r="r" b="b"/>
              <a:pathLst>
                <a:path w="813" h="1215">
                  <a:moveTo>
                    <a:pt x="0" y="0"/>
                  </a:moveTo>
                  <a:lnTo>
                    <a:pt x="14" y="67"/>
                  </a:lnTo>
                  <a:lnTo>
                    <a:pt x="29" y="135"/>
                  </a:lnTo>
                  <a:lnTo>
                    <a:pt x="47" y="203"/>
                  </a:lnTo>
                  <a:lnTo>
                    <a:pt x="67" y="270"/>
                  </a:lnTo>
                  <a:lnTo>
                    <a:pt x="90" y="338"/>
                  </a:lnTo>
                  <a:lnTo>
                    <a:pt x="116" y="405"/>
                  </a:lnTo>
                  <a:lnTo>
                    <a:pt x="146" y="473"/>
                  </a:lnTo>
                  <a:lnTo>
                    <a:pt x="179" y="542"/>
                  </a:lnTo>
                  <a:lnTo>
                    <a:pt x="217" y="610"/>
                  </a:lnTo>
                  <a:lnTo>
                    <a:pt x="260" y="679"/>
                  </a:lnTo>
                  <a:lnTo>
                    <a:pt x="308" y="747"/>
                  </a:lnTo>
                  <a:lnTo>
                    <a:pt x="363" y="817"/>
                  </a:lnTo>
                  <a:lnTo>
                    <a:pt x="424" y="887"/>
                  </a:lnTo>
                  <a:lnTo>
                    <a:pt x="492" y="957"/>
                  </a:lnTo>
                  <a:lnTo>
                    <a:pt x="569" y="1028"/>
                  </a:lnTo>
                  <a:lnTo>
                    <a:pt x="655" y="1100"/>
                  </a:lnTo>
                  <a:lnTo>
                    <a:pt x="750" y="1172"/>
                  </a:lnTo>
                  <a:lnTo>
                    <a:pt x="813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 flipV="1">
              <a:off x="679" y="704"/>
              <a:ext cx="1551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0"/>
                </a:cxn>
                <a:cxn ang="0">
                  <a:pos x="23" y="159"/>
                </a:cxn>
                <a:cxn ang="0">
                  <a:pos x="37" y="239"/>
                </a:cxn>
                <a:cxn ang="0">
                  <a:pos x="55" y="319"/>
                </a:cxn>
                <a:cxn ang="0">
                  <a:pos x="75" y="399"/>
                </a:cxn>
                <a:cxn ang="0">
                  <a:pos x="98" y="479"/>
                </a:cxn>
                <a:cxn ang="0">
                  <a:pos x="125" y="559"/>
                </a:cxn>
                <a:cxn ang="0">
                  <a:pos x="156" y="640"/>
                </a:cxn>
                <a:cxn ang="0">
                  <a:pos x="192" y="721"/>
                </a:cxn>
                <a:cxn ang="0">
                  <a:pos x="234" y="802"/>
                </a:cxn>
                <a:cxn ang="0">
                  <a:pos x="281" y="883"/>
                </a:cxn>
                <a:cxn ang="0">
                  <a:pos x="336" y="966"/>
                </a:cxn>
                <a:cxn ang="0">
                  <a:pos x="397" y="1048"/>
                </a:cxn>
                <a:cxn ang="0">
                  <a:pos x="468" y="1131"/>
                </a:cxn>
                <a:cxn ang="0">
                  <a:pos x="547" y="1215"/>
                </a:cxn>
              </a:cxnLst>
              <a:rect l="0" t="0" r="r" b="b"/>
              <a:pathLst>
                <a:path w="547" h="1215">
                  <a:moveTo>
                    <a:pt x="0" y="0"/>
                  </a:moveTo>
                  <a:lnTo>
                    <a:pt x="10" y="80"/>
                  </a:lnTo>
                  <a:lnTo>
                    <a:pt x="23" y="159"/>
                  </a:lnTo>
                  <a:lnTo>
                    <a:pt x="37" y="239"/>
                  </a:lnTo>
                  <a:lnTo>
                    <a:pt x="55" y="319"/>
                  </a:lnTo>
                  <a:lnTo>
                    <a:pt x="75" y="399"/>
                  </a:lnTo>
                  <a:lnTo>
                    <a:pt x="98" y="479"/>
                  </a:lnTo>
                  <a:lnTo>
                    <a:pt x="125" y="559"/>
                  </a:lnTo>
                  <a:lnTo>
                    <a:pt x="156" y="640"/>
                  </a:lnTo>
                  <a:lnTo>
                    <a:pt x="192" y="721"/>
                  </a:lnTo>
                  <a:lnTo>
                    <a:pt x="234" y="802"/>
                  </a:lnTo>
                  <a:lnTo>
                    <a:pt x="281" y="883"/>
                  </a:lnTo>
                  <a:lnTo>
                    <a:pt x="336" y="966"/>
                  </a:lnTo>
                  <a:lnTo>
                    <a:pt x="397" y="1048"/>
                  </a:lnTo>
                  <a:lnTo>
                    <a:pt x="468" y="1131"/>
                  </a:lnTo>
                  <a:lnTo>
                    <a:pt x="547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 flipV="1">
              <a:off x="639" y="704"/>
              <a:ext cx="1177" cy="3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9"/>
                </a:cxn>
                <a:cxn ang="0">
                  <a:pos x="20" y="178"/>
                </a:cxn>
                <a:cxn ang="0">
                  <a:pos x="33" y="267"/>
                </a:cxn>
                <a:cxn ang="0">
                  <a:pos x="48" y="355"/>
                </a:cxn>
                <a:cxn ang="0">
                  <a:pos x="66" y="445"/>
                </a:cxn>
                <a:cxn ang="0">
                  <a:pos x="88" y="534"/>
                </a:cxn>
                <a:cxn ang="0">
                  <a:pos x="113" y="623"/>
                </a:cxn>
                <a:cxn ang="0">
                  <a:pos x="142" y="713"/>
                </a:cxn>
                <a:cxn ang="0">
                  <a:pos x="177" y="803"/>
                </a:cxn>
                <a:cxn ang="0">
                  <a:pos x="217" y="894"/>
                </a:cxn>
                <a:cxn ang="0">
                  <a:pos x="263" y="985"/>
                </a:cxn>
                <a:cxn ang="0">
                  <a:pos x="317" y="1076"/>
                </a:cxn>
                <a:cxn ang="0">
                  <a:pos x="379" y="1168"/>
                </a:cxn>
                <a:cxn ang="0">
                  <a:pos x="415" y="1215"/>
                </a:cxn>
              </a:cxnLst>
              <a:rect l="0" t="0" r="r" b="b"/>
              <a:pathLst>
                <a:path w="415" h="1215">
                  <a:moveTo>
                    <a:pt x="0" y="0"/>
                  </a:moveTo>
                  <a:lnTo>
                    <a:pt x="10" y="89"/>
                  </a:lnTo>
                  <a:lnTo>
                    <a:pt x="20" y="178"/>
                  </a:lnTo>
                  <a:lnTo>
                    <a:pt x="33" y="267"/>
                  </a:lnTo>
                  <a:lnTo>
                    <a:pt x="48" y="355"/>
                  </a:lnTo>
                  <a:lnTo>
                    <a:pt x="66" y="445"/>
                  </a:lnTo>
                  <a:lnTo>
                    <a:pt x="88" y="534"/>
                  </a:lnTo>
                  <a:lnTo>
                    <a:pt x="113" y="623"/>
                  </a:lnTo>
                  <a:lnTo>
                    <a:pt x="142" y="713"/>
                  </a:lnTo>
                  <a:lnTo>
                    <a:pt x="177" y="803"/>
                  </a:lnTo>
                  <a:lnTo>
                    <a:pt x="217" y="894"/>
                  </a:lnTo>
                  <a:lnTo>
                    <a:pt x="263" y="985"/>
                  </a:lnTo>
                  <a:lnTo>
                    <a:pt x="317" y="1076"/>
                  </a:lnTo>
                  <a:lnTo>
                    <a:pt x="379" y="1168"/>
                  </a:lnTo>
                  <a:lnTo>
                    <a:pt x="415" y="12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 flipV="1">
              <a:off x="665" y="704"/>
              <a:ext cx="728" cy="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8"/>
                </a:cxn>
                <a:cxn ang="0">
                  <a:pos x="22" y="178"/>
                </a:cxn>
                <a:cxn ang="0">
                  <a:pos x="37" y="268"/>
                </a:cxn>
                <a:cxn ang="0">
                  <a:pos x="53" y="356"/>
                </a:cxn>
                <a:cxn ang="0">
                  <a:pos x="73" y="447"/>
                </a:cxn>
                <a:cxn ang="0">
                  <a:pos x="97" y="536"/>
                </a:cxn>
                <a:cxn ang="0">
                  <a:pos x="123" y="627"/>
                </a:cxn>
                <a:cxn ang="0">
                  <a:pos x="154" y="717"/>
                </a:cxn>
                <a:cxn ang="0">
                  <a:pos x="190" y="808"/>
                </a:cxn>
                <a:cxn ang="0">
                  <a:pos x="231" y="900"/>
                </a:cxn>
                <a:cxn ang="0">
                  <a:pos x="257" y="948"/>
                </a:cxn>
              </a:cxnLst>
              <a:rect l="0" t="0" r="r" b="b"/>
              <a:pathLst>
                <a:path w="257" h="948">
                  <a:moveTo>
                    <a:pt x="0" y="0"/>
                  </a:moveTo>
                  <a:lnTo>
                    <a:pt x="10" y="88"/>
                  </a:lnTo>
                  <a:lnTo>
                    <a:pt x="22" y="178"/>
                  </a:lnTo>
                  <a:lnTo>
                    <a:pt x="37" y="268"/>
                  </a:lnTo>
                  <a:lnTo>
                    <a:pt x="53" y="356"/>
                  </a:lnTo>
                  <a:lnTo>
                    <a:pt x="73" y="447"/>
                  </a:lnTo>
                  <a:lnTo>
                    <a:pt x="97" y="536"/>
                  </a:lnTo>
                  <a:lnTo>
                    <a:pt x="123" y="627"/>
                  </a:lnTo>
                  <a:lnTo>
                    <a:pt x="154" y="717"/>
                  </a:lnTo>
                  <a:lnTo>
                    <a:pt x="190" y="808"/>
                  </a:lnTo>
                  <a:lnTo>
                    <a:pt x="231" y="900"/>
                  </a:lnTo>
                  <a:lnTo>
                    <a:pt x="257" y="9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 flipV="1">
              <a:off x="597" y="704"/>
              <a:ext cx="365" cy="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5"/>
                </a:cxn>
                <a:cxn ang="0">
                  <a:pos x="15" y="229"/>
                </a:cxn>
                <a:cxn ang="0">
                  <a:pos x="25" y="344"/>
                </a:cxn>
                <a:cxn ang="0">
                  <a:pos x="38" y="459"/>
                </a:cxn>
                <a:cxn ang="0">
                  <a:pos x="53" y="574"/>
                </a:cxn>
                <a:cxn ang="0">
                  <a:pos x="73" y="689"/>
                </a:cxn>
                <a:cxn ang="0">
                  <a:pos x="95" y="805"/>
                </a:cxn>
                <a:cxn ang="0">
                  <a:pos x="121" y="921"/>
                </a:cxn>
                <a:cxn ang="0">
                  <a:pos x="129" y="949"/>
                </a:cxn>
              </a:cxnLst>
              <a:rect l="0" t="0" r="r" b="b"/>
              <a:pathLst>
                <a:path w="129" h="949">
                  <a:moveTo>
                    <a:pt x="0" y="0"/>
                  </a:moveTo>
                  <a:lnTo>
                    <a:pt x="7" y="115"/>
                  </a:lnTo>
                  <a:lnTo>
                    <a:pt x="15" y="229"/>
                  </a:lnTo>
                  <a:lnTo>
                    <a:pt x="25" y="344"/>
                  </a:lnTo>
                  <a:lnTo>
                    <a:pt x="38" y="459"/>
                  </a:lnTo>
                  <a:lnTo>
                    <a:pt x="53" y="574"/>
                  </a:lnTo>
                  <a:lnTo>
                    <a:pt x="73" y="689"/>
                  </a:lnTo>
                  <a:lnTo>
                    <a:pt x="95" y="805"/>
                  </a:lnTo>
                  <a:lnTo>
                    <a:pt x="121" y="921"/>
                  </a:lnTo>
                  <a:lnTo>
                    <a:pt x="129" y="9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418" y="5647"/>
              <a:ext cx="26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418" y="5563"/>
              <a:ext cx="27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418" y="5482"/>
              <a:ext cx="28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418" y="5396"/>
              <a:ext cx="30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418" y="5315"/>
              <a:ext cx="326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418" y="5231"/>
              <a:ext cx="34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>
              <a:off x="418" y="5150"/>
              <a:ext cx="36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4" name="Line 98"/>
            <p:cNvSpPr>
              <a:spLocks noChangeShapeType="1"/>
            </p:cNvSpPr>
            <p:nvPr/>
          </p:nvSpPr>
          <p:spPr bwMode="auto">
            <a:xfrm>
              <a:off x="418" y="5063"/>
              <a:ext cx="39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5" name="Line 99"/>
            <p:cNvSpPr>
              <a:spLocks noChangeShapeType="1"/>
            </p:cNvSpPr>
            <p:nvPr/>
          </p:nvSpPr>
          <p:spPr bwMode="auto">
            <a:xfrm>
              <a:off x="418" y="4982"/>
              <a:ext cx="420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418" y="4899"/>
              <a:ext cx="44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418" y="4815"/>
              <a:ext cx="47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>
              <a:off x="418" y="4731"/>
              <a:ext cx="51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418" y="4647"/>
              <a:ext cx="54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418" y="4566"/>
              <a:ext cx="5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>
              <a:off x="418" y="4482"/>
              <a:ext cx="62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>
              <a:off x="418" y="4399"/>
              <a:ext cx="675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>
              <a:off x="418" y="4315"/>
              <a:ext cx="7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V="1">
              <a:off x="418" y="4231"/>
              <a:ext cx="771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V="1">
              <a:off x="418" y="4144"/>
              <a:ext cx="819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V="1">
              <a:off x="418" y="4061"/>
              <a:ext cx="87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418" y="3977"/>
              <a:ext cx="930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418" y="3896"/>
              <a:ext cx="987" cy="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418" y="3809"/>
              <a:ext cx="105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418" y="3725"/>
              <a:ext cx="112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418" y="3642"/>
              <a:ext cx="119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418" y="3555"/>
              <a:ext cx="126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418" y="3469"/>
              <a:ext cx="1349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V="1">
              <a:off x="418" y="3385"/>
              <a:ext cx="1435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V="1">
              <a:off x="418" y="3298"/>
              <a:ext cx="1525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V="1">
              <a:off x="418" y="3214"/>
              <a:ext cx="162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V="1">
              <a:off x="418" y="3128"/>
              <a:ext cx="1726" cy="2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V="1">
              <a:off x="418" y="3038"/>
              <a:ext cx="1837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V="1">
              <a:off x="418" y="2955"/>
              <a:ext cx="1950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V="1">
              <a:off x="418" y="2868"/>
              <a:ext cx="2075" cy="3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V="1">
              <a:off x="418" y="2781"/>
              <a:ext cx="2206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V="1">
              <a:off x="418" y="2692"/>
              <a:ext cx="2344" cy="4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 flipV="1">
              <a:off x="418" y="2603"/>
              <a:ext cx="2489" cy="4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 flipV="1">
              <a:off x="418" y="2513"/>
              <a:ext cx="2642" cy="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 flipV="1">
              <a:off x="418" y="2427"/>
              <a:ext cx="2807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 flipV="1">
              <a:off x="418" y="2335"/>
              <a:ext cx="2982" cy="6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flipV="1">
              <a:off x="418" y="2245"/>
              <a:ext cx="3164" cy="7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flipV="1">
              <a:off x="418" y="2156"/>
              <a:ext cx="3356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flipV="1">
              <a:off x="418" y="2067"/>
              <a:ext cx="3470" cy="8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flipV="1">
              <a:off x="418" y="1980"/>
              <a:ext cx="3470" cy="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flipV="1">
              <a:off x="418" y="1896"/>
              <a:ext cx="3470" cy="9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flipV="1">
              <a:off x="418" y="1810"/>
              <a:ext cx="3470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418" y="1720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418" y="1636"/>
              <a:ext cx="347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418" y="1550"/>
              <a:ext cx="3470" cy="1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418" y="1463"/>
              <a:ext cx="3470" cy="1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V="1">
              <a:off x="418" y="1377"/>
              <a:ext cx="3470" cy="10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418" y="1290"/>
              <a:ext cx="3470" cy="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V="1">
              <a:off x="418" y="1203"/>
              <a:ext cx="347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V="1">
              <a:off x="418" y="1117"/>
              <a:ext cx="3470" cy="1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V="1">
              <a:off x="418" y="1030"/>
              <a:ext cx="3470" cy="1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18" y="944"/>
              <a:ext cx="3470" cy="1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147"/>
            <p:cNvSpPr>
              <a:spLocks noChangeShapeType="1"/>
            </p:cNvSpPr>
            <p:nvPr/>
          </p:nvSpPr>
          <p:spPr bwMode="auto">
            <a:xfrm flipV="1">
              <a:off x="418" y="857"/>
              <a:ext cx="3470" cy="12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flipV="1">
              <a:off x="418" y="787"/>
              <a:ext cx="3050" cy="1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418" y="787"/>
              <a:ext cx="766" cy="2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6" name="Rectangle 150"/>
            <p:cNvSpPr>
              <a:spLocks noChangeArrowheads="1"/>
            </p:cNvSpPr>
            <p:nvPr/>
          </p:nvSpPr>
          <p:spPr bwMode="auto">
            <a:xfrm rot="3029658">
              <a:off x="558" y="5405"/>
              <a:ext cx="72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1.35 kg/m3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 rot="3119858">
              <a:off x="880" y="4610"/>
              <a:ext cx="72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1.30 kg/m3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 rot="3107741">
              <a:off x="1455" y="3747"/>
              <a:ext cx="72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1.25 kg/m3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ctangle 153"/>
            <p:cNvSpPr>
              <a:spLocks noChangeArrowheads="1"/>
            </p:cNvSpPr>
            <p:nvPr/>
          </p:nvSpPr>
          <p:spPr bwMode="auto">
            <a:xfrm rot="3020225">
              <a:off x="2538" y="2819"/>
              <a:ext cx="72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1.20 kg/m3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ctangle 154"/>
            <p:cNvSpPr>
              <a:spLocks noChangeArrowheads="1"/>
            </p:cNvSpPr>
            <p:nvPr/>
          </p:nvSpPr>
          <p:spPr bwMode="auto">
            <a:xfrm rot="319835">
              <a:off x="548" y="1371"/>
              <a:ext cx="3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 1.15 kg/m3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55"/>
            <p:cNvSpPr>
              <a:spLocks noChangeArrowheads="1"/>
            </p:cNvSpPr>
            <p:nvPr/>
          </p:nvSpPr>
          <p:spPr bwMode="auto">
            <a:xfrm rot="2974223">
              <a:off x="1245" y="5521"/>
              <a:ext cx="51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0 kJ/kg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56"/>
            <p:cNvSpPr>
              <a:spLocks noChangeArrowheads="1"/>
            </p:cNvSpPr>
            <p:nvPr/>
          </p:nvSpPr>
          <p:spPr bwMode="auto">
            <a:xfrm rot="2974223">
              <a:off x="1886" y="4697"/>
              <a:ext cx="59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20 kJ/kg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Rectangle 158"/>
            <p:cNvSpPr>
              <a:spLocks noChangeArrowheads="1"/>
            </p:cNvSpPr>
            <p:nvPr/>
          </p:nvSpPr>
          <p:spPr bwMode="auto">
            <a:xfrm rot="2974223">
              <a:off x="3218" y="3089"/>
              <a:ext cx="59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 60 kJ/kg</a:t>
              </a:r>
              <a:endParaRPr kumimoji="0" lang="nl-N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59"/>
            <p:cNvSpPr>
              <a:spLocks noChangeArrowheads="1"/>
            </p:cNvSpPr>
            <p:nvPr/>
          </p:nvSpPr>
          <p:spPr bwMode="auto">
            <a:xfrm rot="18738578">
              <a:off x="2481" y="3926"/>
              <a:ext cx="57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Enthalpy</a:t>
              </a: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 </a:t>
              </a:r>
              <a:endParaRPr kumimoji="0" lang="nl-NL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60"/>
            <p:cNvSpPr>
              <a:spLocks noChangeArrowheads="1"/>
            </p:cNvSpPr>
            <p:nvPr/>
          </p:nvSpPr>
          <p:spPr bwMode="auto">
            <a:xfrm rot="5400000">
              <a:off x="431" y="395"/>
              <a:ext cx="3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0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61"/>
            <p:cNvSpPr>
              <a:spLocks noChangeArrowheads="1"/>
            </p:cNvSpPr>
            <p:nvPr/>
          </p:nvSpPr>
          <p:spPr bwMode="auto">
            <a:xfrm rot="5400000">
              <a:off x="754" y="395"/>
              <a:ext cx="3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62"/>
            <p:cNvSpPr>
              <a:spLocks noChangeArrowheads="1"/>
            </p:cNvSpPr>
            <p:nvPr/>
          </p:nvSpPr>
          <p:spPr bwMode="auto">
            <a:xfrm rot="5400000">
              <a:off x="1077" y="395"/>
              <a:ext cx="3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4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63"/>
            <p:cNvSpPr>
              <a:spLocks noChangeArrowheads="1"/>
            </p:cNvSpPr>
            <p:nvPr/>
          </p:nvSpPr>
          <p:spPr bwMode="auto">
            <a:xfrm rot="5400000">
              <a:off x="1403" y="395"/>
              <a:ext cx="3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6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64"/>
            <p:cNvSpPr>
              <a:spLocks noChangeArrowheads="1"/>
            </p:cNvSpPr>
            <p:nvPr/>
          </p:nvSpPr>
          <p:spPr bwMode="auto">
            <a:xfrm rot="5400000">
              <a:off x="1726" y="395"/>
              <a:ext cx="3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8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65"/>
            <p:cNvSpPr>
              <a:spLocks noChangeArrowheads="1"/>
            </p:cNvSpPr>
            <p:nvPr/>
          </p:nvSpPr>
          <p:spPr bwMode="auto">
            <a:xfrm rot="5400000">
              <a:off x="2013" y="416"/>
              <a:ext cx="4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10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66"/>
            <p:cNvSpPr>
              <a:spLocks noChangeArrowheads="1"/>
            </p:cNvSpPr>
            <p:nvPr/>
          </p:nvSpPr>
          <p:spPr bwMode="auto">
            <a:xfrm rot="5400000">
              <a:off x="2337" y="416"/>
              <a:ext cx="4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12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Rectangle 167"/>
            <p:cNvSpPr>
              <a:spLocks noChangeArrowheads="1"/>
            </p:cNvSpPr>
            <p:nvPr/>
          </p:nvSpPr>
          <p:spPr bwMode="auto">
            <a:xfrm rot="5400000">
              <a:off x="2660" y="416"/>
              <a:ext cx="4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14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Rectangle 168"/>
            <p:cNvSpPr>
              <a:spLocks noChangeArrowheads="1"/>
            </p:cNvSpPr>
            <p:nvPr/>
          </p:nvSpPr>
          <p:spPr bwMode="auto">
            <a:xfrm rot="5400000">
              <a:off x="2986" y="416"/>
              <a:ext cx="4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16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Rectangle 169"/>
            <p:cNvSpPr>
              <a:spLocks noChangeArrowheads="1"/>
            </p:cNvSpPr>
            <p:nvPr/>
          </p:nvSpPr>
          <p:spPr bwMode="auto">
            <a:xfrm rot="5400000">
              <a:off x="3309" y="416"/>
              <a:ext cx="4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18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70"/>
            <p:cNvSpPr>
              <a:spLocks noChangeArrowheads="1"/>
            </p:cNvSpPr>
            <p:nvPr/>
          </p:nvSpPr>
          <p:spPr bwMode="auto">
            <a:xfrm rot="5400000">
              <a:off x="3635" y="416"/>
              <a:ext cx="4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20 g/kg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71"/>
            <p:cNvSpPr>
              <a:spLocks noChangeArrowheads="1"/>
            </p:cNvSpPr>
            <p:nvPr/>
          </p:nvSpPr>
          <p:spPr bwMode="auto">
            <a:xfrm>
              <a:off x="4016" y="291"/>
              <a:ext cx="722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Water</a:t>
              </a:r>
              <a:endPara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Rectangle 172"/>
            <p:cNvSpPr>
              <a:spLocks noChangeArrowheads="1"/>
            </p:cNvSpPr>
            <p:nvPr/>
          </p:nvSpPr>
          <p:spPr bwMode="auto">
            <a:xfrm>
              <a:off x="3888" y="2057"/>
              <a:ext cx="21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Rectangle 173"/>
            <p:cNvSpPr>
              <a:spLocks noChangeArrowheads="1"/>
            </p:cNvSpPr>
            <p:nvPr/>
          </p:nvSpPr>
          <p:spPr bwMode="auto">
            <a:xfrm>
              <a:off x="3888" y="999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3888" y="1904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90%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3888" y="1728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80%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3888" y="1527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70%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3888" y="1287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60%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3888" y="658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40%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3018" y="614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30%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2193" y="614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20%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779" y="614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15%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1356" y="614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10%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928" y="614"/>
              <a:ext cx="13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5%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 rot="5400000">
              <a:off x="3492" y="2806"/>
              <a:ext cx="106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Rel. </a:t>
              </a: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</a:rPr>
                <a:t>humidity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199" y="5518"/>
              <a:ext cx="15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-15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199" y="5105"/>
              <a:ext cx="15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-10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242" y="4686"/>
              <a:ext cx="11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267" y="4269"/>
              <a:ext cx="9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267" y="3853"/>
              <a:ext cx="9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225" y="3437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225" y="3021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>
              <a:off x="225" y="2602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225" y="2189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194"/>
            <p:cNvSpPr>
              <a:spLocks noChangeArrowheads="1"/>
            </p:cNvSpPr>
            <p:nvPr/>
          </p:nvSpPr>
          <p:spPr bwMode="auto">
            <a:xfrm>
              <a:off x="225" y="1773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195"/>
            <p:cNvSpPr>
              <a:spLocks noChangeArrowheads="1"/>
            </p:cNvSpPr>
            <p:nvPr/>
          </p:nvSpPr>
          <p:spPr bwMode="auto">
            <a:xfrm>
              <a:off x="225" y="1356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196"/>
            <p:cNvSpPr>
              <a:spLocks noChangeArrowheads="1"/>
            </p:cNvSpPr>
            <p:nvPr/>
          </p:nvSpPr>
          <p:spPr bwMode="auto">
            <a:xfrm>
              <a:off x="225" y="938"/>
              <a:ext cx="1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 º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197"/>
            <p:cNvSpPr>
              <a:spLocks noChangeArrowheads="1"/>
            </p:cNvSpPr>
            <p:nvPr/>
          </p:nvSpPr>
          <p:spPr bwMode="auto">
            <a:xfrm rot="5400000">
              <a:off x="-54" y="463"/>
              <a:ext cx="791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Temperature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198"/>
            <p:cNvSpPr>
              <a:spLocks noChangeArrowheads="1"/>
            </p:cNvSpPr>
            <p:nvPr/>
          </p:nvSpPr>
          <p:spPr bwMode="auto">
            <a:xfrm>
              <a:off x="1921" y="5694"/>
              <a:ext cx="214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Mollier - h/x - diagram for  humid air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962653" y="4729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590800" y="58579"/>
            <a:ext cx="16679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rgbClr val="0070C0"/>
                </a:solidFill>
              </a:rPr>
              <a:t>Absolute humidity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217" name="Afbeelding 216" descr="LOGO PS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219" name="Rechthoek 218"/>
          <p:cNvSpPr/>
          <p:nvPr/>
        </p:nvSpPr>
        <p:spPr>
          <a:xfrm>
            <a:off x="5486400" y="914401"/>
            <a:ext cx="3657600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0" name="Rechthoek 219"/>
          <p:cNvSpPr/>
          <p:nvPr/>
        </p:nvSpPr>
        <p:spPr>
          <a:xfrm flipV="1">
            <a:off x="5486400" y="61722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1" name="Rechthoek 220"/>
          <p:cNvSpPr/>
          <p:nvPr/>
        </p:nvSpPr>
        <p:spPr>
          <a:xfrm>
            <a:off x="5486400" y="6050282"/>
            <a:ext cx="3657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2" name="Rechthoek 221"/>
          <p:cNvSpPr/>
          <p:nvPr/>
        </p:nvSpPr>
        <p:spPr>
          <a:xfrm>
            <a:off x="5486400" y="6096000"/>
            <a:ext cx="36576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3" name="Rechthoek 222"/>
          <p:cNvSpPr/>
          <p:nvPr/>
        </p:nvSpPr>
        <p:spPr>
          <a:xfrm flipV="1">
            <a:off x="0" y="61722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4" name="Rechthoek 223"/>
          <p:cNvSpPr/>
          <p:nvPr/>
        </p:nvSpPr>
        <p:spPr>
          <a:xfrm>
            <a:off x="0" y="6050282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5" name="Rechthoek 224"/>
          <p:cNvSpPr/>
          <p:nvPr/>
        </p:nvSpPr>
        <p:spPr>
          <a:xfrm>
            <a:off x="0" y="6096000"/>
            <a:ext cx="76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6" name="Rechthoek 225"/>
          <p:cNvSpPr/>
          <p:nvPr/>
        </p:nvSpPr>
        <p:spPr>
          <a:xfrm>
            <a:off x="0" y="914400"/>
            <a:ext cx="76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7" name="Rechthoek 226"/>
          <p:cNvSpPr/>
          <p:nvPr/>
        </p:nvSpPr>
        <p:spPr>
          <a:xfrm flipV="1">
            <a:off x="762000" y="6553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9" name="Rechthoek 228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8" name="Tekstvak 227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72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5943600" y="2286000"/>
            <a:ext cx="2406651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Humidifying by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steam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increase humidity</a:t>
            </a:r>
          </a:p>
          <a:p>
            <a:pPr lvl="0"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 (relative and absolute)</a:t>
            </a:r>
          </a:p>
          <a:p>
            <a:pPr lvl="0"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- little increase temperature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increase enthalpy</a:t>
            </a:r>
          </a:p>
          <a:p>
            <a:pPr lvl="0"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lvl="0">
              <a:spcBef>
                <a:spcPct val="20000"/>
              </a:spcBef>
            </a:pPr>
            <a:endParaRPr kumimoji="0" lang="en-US" sz="14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cxnSp>
        <p:nvCxnSpPr>
          <p:cNvPr id="230" name="Rechte verbindingslijn met pijl 229"/>
          <p:cNvCxnSpPr/>
          <p:nvPr/>
        </p:nvCxnSpPr>
        <p:spPr>
          <a:xfrm flipV="1">
            <a:off x="2590800" y="2819400"/>
            <a:ext cx="685800" cy="762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kstvak 238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Tekstvak 217"/>
          <p:cNvSpPr txBox="1"/>
          <p:nvPr/>
        </p:nvSpPr>
        <p:spPr>
          <a:xfrm>
            <a:off x="5334000" y="990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Mollier diagram (5)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Afbeelding 6" descr="LOGO PS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16841"/>
            <a:ext cx="1066800" cy="72136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0" y="65355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Jongia Dairy Conference 11th March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73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Questions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371600" y="1219200"/>
            <a:ext cx="6629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25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8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Wensen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00" y="14478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Groter pakhuis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Controleerbaar klimaat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Goede, constante kwaliteit kaas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Meer kaas overhouden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Natuurlijk</a:t>
            </a:r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0" y="6172200"/>
            <a:ext cx="9144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flipV="1">
            <a:off x="6781800" y="6629400"/>
            <a:ext cx="18288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818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PS Koeltechniek Deventer B.V.</a:t>
            </a:r>
            <a:endParaRPr lang="nl-NL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050282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914401"/>
            <a:ext cx="9144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4419600" y="6477001"/>
            <a:ext cx="457200" cy="288925"/>
          </a:xfrm>
        </p:spPr>
        <p:txBody>
          <a:bodyPr/>
          <a:lstStyle/>
          <a:p>
            <a:fld id="{0BFC5C42-5F76-44B8-8C43-CF2F10EFAD7F}" type="slidenum">
              <a:rPr lang="nl-NL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9</a:t>
            </a:fld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41"/>
            <a:ext cx="1143000" cy="807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76200"/>
            <a:ext cx="15826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28601" y="6553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02 April 2015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19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Klimaatbeheersing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668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Drie hoofdcomponenten</a:t>
            </a:r>
          </a:p>
        </p:txBody>
      </p:sp>
    </p:spTree>
    <p:extLst>
      <p:ext uri="{BB962C8B-B14F-4D97-AF65-F5344CB8AC3E}">
        <p14:creationId xmlns:p14="http://schemas.microsoft.com/office/powerpoint/2010/main" val="17792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2774</Words>
  <Application>Microsoft Office PowerPoint</Application>
  <PresentationFormat>Diavoorstelling (4:3)</PresentationFormat>
  <Paragraphs>971</Paragraphs>
  <Slides>73</Slides>
  <Notes>52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73</vt:i4>
      </vt:variant>
    </vt:vector>
  </HeadingPairs>
  <TitlesOfParts>
    <vt:vector size="76" baseType="lpstr">
      <vt:lpstr>Office-thema</vt:lpstr>
      <vt:lpstr>DWG TrueView Drawing</vt:lpstr>
      <vt:lpstr>Drawing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Einfluss der T auf den Gewichtsverlust bei 85% rF und 0,2 m/s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ndoorn</dc:creator>
  <cp:lastModifiedBy>Nico</cp:lastModifiedBy>
  <cp:revision>246</cp:revision>
  <cp:lastPrinted>2015-03-27T10:33:10Z</cp:lastPrinted>
  <dcterms:created xsi:type="dcterms:W3CDTF">2012-11-12T08:37:45Z</dcterms:created>
  <dcterms:modified xsi:type="dcterms:W3CDTF">2015-03-27T10:36:31Z</dcterms:modified>
</cp:coreProperties>
</file>